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8" r:id="rId6"/>
  </p:sldMasterIdLst>
  <p:notesMasterIdLst>
    <p:notesMasterId r:id="rId56"/>
  </p:notesMasterIdLst>
  <p:sldIdLst>
    <p:sldId id="257" r:id="rId7"/>
    <p:sldId id="344" r:id="rId8"/>
    <p:sldId id="345" r:id="rId9"/>
    <p:sldId id="346" r:id="rId10"/>
    <p:sldId id="347" r:id="rId11"/>
    <p:sldId id="348" r:id="rId12"/>
    <p:sldId id="349" r:id="rId13"/>
    <p:sldId id="350" r:id="rId14"/>
    <p:sldId id="351" r:id="rId15"/>
    <p:sldId id="352" r:id="rId16"/>
    <p:sldId id="361" r:id="rId17"/>
    <p:sldId id="353" r:id="rId18"/>
    <p:sldId id="354" r:id="rId19"/>
    <p:sldId id="355" r:id="rId20"/>
    <p:sldId id="356" r:id="rId21"/>
    <p:sldId id="357" r:id="rId22"/>
    <p:sldId id="358" r:id="rId23"/>
    <p:sldId id="360"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5" r:id="rId37"/>
    <p:sldId id="376" r:id="rId38"/>
    <p:sldId id="377" r:id="rId39"/>
    <p:sldId id="378" r:id="rId40"/>
    <p:sldId id="381" r:id="rId41"/>
    <p:sldId id="379" r:id="rId42"/>
    <p:sldId id="380" r:id="rId43"/>
    <p:sldId id="265" r:id="rId44"/>
    <p:sldId id="304" r:id="rId45"/>
    <p:sldId id="260" r:id="rId46"/>
    <p:sldId id="382" r:id="rId47"/>
    <p:sldId id="383" r:id="rId48"/>
    <p:sldId id="306" r:id="rId49"/>
    <p:sldId id="333" r:id="rId50"/>
    <p:sldId id="329" r:id="rId51"/>
    <p:sldId id="384" r:id="rId52"/>
    <p:sldId id="385" r:id="rId53"/>
    <p:sldId id="386" r:id="rId54"/>
    <p:sldId id="374" r:id="rId5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0" autoAdjust="0"/>
    <p:restoredTop sz="94660"/>
  </p:normalViewPr>
  <p:slideViewPr>
    <p:cSldViewPr snapToGrid="0" showGuides="1">
      <p:cViewPr varScale="1">
        <p:scale>
          <a:sx n="71" d="100"/>
          <a:sy n="71" d="100"/>
        </p:scale>
        <p:origin x="200" y="1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kumente%20und%20Einstellungen\Angelika\Desktop\Statistik%20Diagramme%202010.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https://kitfl.sharepoint.com/sites/verwaltung/Freigegebene%20Dokumente/Team/Eins&#228;tze/2024/&#220;bersicht%20Eins&#228;tze%2020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IT\Dropbox%20(kit.li)\KIT%20Verwaltung\Team\Eins&#228;tze\2018\&#220;bersicht%20Eins&#228;tze%20201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itfl.sharepoint.com/sites/verwaltung/Freigegebene%20Dokumente/Team/Eins&#228;tze/2024/&#220;bersicht%20Eins&#228;tze%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spPr>
        <a:noFill/>
        <a:ln w="25400">
          <a:noFill/>
        </a:ln>
      </c:spPr>
    </c:plotArea>
    <c:legend>
      <c:legendPos val="r"/>
      <c:overlay val="0"/>
      <c:txPr>
        <a:bodyPr/>
        <a:lstStyle/>
        <a:p>
          <a:pPr>
            <a:defRPr sz="1400"/>
          </a:pPr>
          <a:endParaRPr lang="de-DE"/>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5833333333333368E-2"/>
          <c:y val="0.24800918176896497"/>
          <c:w val="0.81388888888889022"/>
          <c:h val="0.64749529748085333"/>
        </c:manualLayout>
      </c:layout>
      <c:pie3DChart>
        <c:varyColors val="1"/>
        <c:ser>
          <c:idx val="0"/>
          <c:order val="0"/>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Erfassung!$J$4:$Q$4</c:f>
              <c:strCache>
                <c:ptCount val="8"/>
                <c:pt idx="0">
                  <c:v>AGT</c:v>
                </c:pt>
                <c:pt idx="1">
                  <c:v>Suizid</c:v>
                </c:pt>
                <c:pt idx="2">
                  <c:v>Suizidalität</c:v>
                </c:pt>
                <c:pt idx="3">
                  <c:v>Straftaten</c:v>
                </c:pt>
                <c:pt idx="4">
                  <c:v>psychiatr. Notfall</c:v>
                </c:pt>
                <c:pt idx="5">
                  <c:v>psych. Krise</c:v>
                </c:pt>
                <c:pt idx="6">
                  <c:v>Unfall</c:v>
                </c:pt>
                <c:pt idx="7">
                  <c:v>Andere</c:v>
                </c:pt>
              </c:strCache>
            </c:strRef>
          </c:cat>
          <c:val>
            <c:numRef>
              <c:f>Erfassung!$J$142:$Q$142</c:f>
              <c:numCache>
                <c:formatCode>0.00%</c:formatCode>
                <c:ptCount val="8"/>
                <c:pt idx="0">
                  <c:v>0.22900763358778625</c:v>
                </c:pt>
                <c:pt idx="1">
                  <c:v>4.5801526717557252E-2</c:v>
                </c:pt>
                <c:pt idx="2">
                  <c:v>0.14503816793893129</c:v>
                </c:pt>
                <c:pt idx="3">
                  <c:v>0.10687022900763359</c:v>
                </c:pt>
                <c:pt idx="4">
                  <c:v>8.3969465648854963E-2</c:v>
                </c:pt>
                <c:pt idx="5">
                  <c:v>0.20610687022900764</c:v>
                </c:pt>
                <c:pt idx="6">
                  <c:v>7.6335877862595422E-2</c:v>
                </c:pt>
                <c:pt idx="7">
                  <c:v>0.10687022900763359</c:v>
                </c:pt>
              </c:numCache>
            </c:numRef>
          </c:val>
          <c:extLst>
            <c:ext xmlns:c16="http://schemas.microsoft.com/office/drawing/2014/chart" uri="{C3380CC4-5D6E-409C-BE32-E72D297353CC}">
              <c16:uniqueId val="{00000000-DD31-45EB-B27B-2A3FA621A059}"/>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5833333333333368E-2"/>
          <c:y val="0.24800918176896508"/>
          <c:w val="0.81388888888889044"/>
          <c:h val="0.64749529748085377"/>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5833333333333368E-2"/>
          <c:y val="0.24800918176896508"/>
          <c:w val="0.81388888888889044"/>
          <c:h val="0.64749529748085377"/>
        </c:manualLayout>
      </c:layout>
      <c:pie3DChart>
        <c:varyColors val="1"/>
        <c:ser>
          <c:idx val="0"/>
          <c:order val="0"/>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Erfassung!$C$4:$E$4</c:f>
              <c:strCache>
                <c:ptCount val="3"/>
                <c:pt idx="0">
                  <c:v>08:00 - 17:00</c:v>
                </c:pt>
                <c:pt idx="1">
                  <c:v>17:00 - 22:00</c:v>
                </c:pt>
                <c:pt idx="2">
                  <c:v>22:00 - 08:00</c:v>
                </c:pt>
              </c:strCache>
            </c:strRef>
          </c:cat>
          <c:val>
            <c:numRef>
              <c:f>Erfassung!$C$142:$E$142</c:f>
              <c:numCache>
                <c:formatCode>0%</c:formatCode>
                <c:ptCount val="3"/>
                <c:pt idx="0">
                  <c:v>0.45038167938931295</c:v>
                </c:pt>
                <c:pt idx="1">
                  <c:v>0.26717557251908397</c:v>
                </c:pt>
                <c:pt idx="2">
                  <c:v>0.28244274809160308</c:v>
                </c:pt>
              </c:numCache>
            </c:numRef>
          </c:val>
          <c:extLst>
            <c:ext xmlns:c16="http://schemas.microsoft.com/office/drawing/2014/chart" uri="{C3380CC4-5D6E-409C-BE32-E72D297353CC}">
              <c16:uniqueId val="{00000000-9924-4B04-8823-C5A51944E1BA}"/>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40C50-D0C5-455E-8316-23F4F9608F70}" type="datetimeFigureOut">
              <a:rPr lang="de-CH" smtClean="0"/>
              <a:t>15.10.25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6353C-2BDC-4480-869E-00F40039CF17}" type="slidenum">
              <a:rPr lang="de-CH" smtClean="0"/>
              <a:t>‹Nr.›</a:t>
            </a:fld>
            <a:endParaRPr lang="de-CH"/>
          </a:p>
        </p:txBody>
      </p:sp>
    </p:spTree>
    <p:extLst>
      <p:ext uri="{BB962C8B-B14F-4D97-AF65-F5344CB8AC3E}">
        <p14:creationId xmlns:p14="http://schemas.microsoft.com/office/powerpoint/2010/main" val="151334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ea typeface="ＭＳ Ｐゴシック"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1076" indent="-288875" eaLnBrk="0" hangingPunct="0">
              <a:defRPr>
                <a:solidFill>
                  <a:schemeClr val="tx1"/>
                </a:solidFill>
                <a:latin typeface="Arial" charset="0"/>
                <a:ea typeface="ＭＳ Ｐゴシック" pitchFamily="34" charset="-128"/>
              </a:defRPr>
            </a:lvl2pPr>
            <a:lvl3pPr marL="1155501" indent="-231100" eaLnBrk="0" hangingPunct="0">
              <a:defRPr>
                <a:solidFill>
                  <a:schemeClr val="tx1"/>
                </a:solidFill>
                <a:latin typeface="Arial" charset="0"/>
                <a:ea typeface="ＭＳ Ｐゴシック" pitchFamily="34" charset="-128"/>
              </a:defRPr>
            </a:lvl3pPr>
            <a:lvl4pPr marL="1617702" indent="-231100" eaLnBrk="0" hangingPunct="0">
              <a:defRPr>
                <a:solidFill>
                  <a:schemeClr val="tx1"/>
                </a:solidFill>
                <a:latin typeface="Arial" charset="0"/>
                <a:ea typeface="ＭＳ Ｐゴシック" pitchFamily="34" charset="-128"/>
              </a:defRPr>
            </a:lvl4pPr>
            <a:lvl5pPr marL="2079902" indent="-231100" eaLnBrk="0" hangingPunct="0">
              <a:defRPr>
                <a:solidFill>
                  <a:schemeClr val="tx1"/>
                </a:solidFill>
                <a:latin typeface="Arial" charset="0"/>
                <a:ea typeface="ＭＳ Ｐゴシック" pitchFamily="34" charset="-128"/>
              </a:defRPr>
            </a:lvl5pPr>
            <a:lvl6pPr marL="2542103" indent="-231100" defTabSz="462201" eaLnBrk="0" fontAlgn="base" hangingPunct="0">
              <a:spcBef>
                <a:spcPct val="0"/>
              </a:spcBef>
              <a:spcAft>
                <a:spcPct val="0"/>
              </a:spcAft>
              <a:defRPr>
                <a:solidFill>
                  <a:schemeClr val="tx1"/>
                </a:solidFill>
                <a:latin typeface="Arial" charset="0"/>
                <a:ea typeface="ＭＳ Ｐゴシック" pitchFamily="34" charset="-128"/>
              </a:defRPr>
            </a:lvl6pPr>
            <a:lvl7pPr marL="3004305" indent="-231100" defTabSz="462201" eaLnBrk="0" fontAlgn="base" hangingPunct="0">
              <a:spcBef>
                <a:spcPct val="0"/>
              </a:spcBef>
              <a:spcAft>
                <a:spcPct val="0"/>
              </a:spcAft>
              <a:defRPr>
                <a:solidFill>
                  <a:schemeClr val="tx1"/>
                </a:solidFill>
                <a:latin typeface="Arial" charset="0"/>
                <a:ea typeface="ＭＳ Ｐゴシック" pitchFamily="34" charset="-128"/>
              </a:defRPr>
            </a:lvl7pPr>
            <a:lvl8pPr marL="3466505" indent="-231100" defTabSz="462201" eaLnBrk="0" fontAlgn="base" hangingPunct="0">
              <a:spcBef>
                <a:spcPct val="0"/>
              </a:spcBef>
              <a:spcAft>
                <a:spcPct val="0"/>
              </a:spcAft>
              <a:defRPr>
                <a:solidFill>
                  <a:schemeClr val="tx1"/>
                </a:solidFill>
                <a:latin typeface="Arial" charset="0"/>
                <a:ea typeface="ＭＳ Ｐゴシック" pitchFamily="34" charset="-128"/>
              </a:defRPr>
            </a:lvl8pPr>
            <a:lvl9pPr marL="3928706" indent="-231100" defTabSz="462201"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F7AD101-0044-4807-9F76-6BD4A18A3602}" type="slidenum">
              <a:rPr kumimoji="0" lang="de-DE"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de-DE"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3133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EEFFF3-FAB1-4200-92B0-A8A79F8E04AD}" type="slidenum">
              <a:rPr kumimoji="0" lang="de-DE" sz="13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de-DE" sz="13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93591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EEFFF3-FAB1-4200-92B0-A8A79F8E04AD}" type="slidenum">
              <a:rPr kumimoji="0" lang="de-DE" sz="13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de-DE" sz="13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53093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EEFFF3-FAB1-4200-92B0-A8A79F8E04AD}" type="slidenum">
              <a:rPr kumimoji="0" lang="de-DE" sz="13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de-DE" sz="13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4315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EEFFF3-FAB1-4200-92B0-A8A79F8E04AD}" type="slidenum">
              <a:rPr kumimoji="0" lang="de-DE" sz="13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de-DE" sz="13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7146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EEFFF3-FAB1-4200-92B0-A8A79F8E04AD}" type="slidenum">
              <a:rPr kumimoji="0" lang="de-DE" sz="13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de-DE" sz="13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87651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EEFFF3-FAB1-4200-92B0-A8A79F8E04AD}" type="slidenum">
              <a:rPr kumimoji="0" lang="de-DE" sz="13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de-DE" sz="13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86974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0EEFFF3-FAB1-4200-92B0-A8A79F8E04AD}" type="slidenum">
              <a:rPr kumimoji="0" lang="de-DE" sz="13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de-DE" sz="13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52218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C175-5CDD-4119-8E88-D19A21B9E10B}"/>
              </a:ext>
            </a:extLst>
          </p:cNvPr>
          <p:cNvSpPr>
            <a:spLocks noGrp="1"/>
          </p:cNvSpPr>
          <p:nvPr>
            <p:ph type="ctrTitle"/>
          </p:nvPr>
        </p:nvSpPr>
        <p:spPr>
          <a:xfrm>
            <a:off x="695325" y="800101"/>
            <a:ext cx="8340725" cy="2520949"/>
          </a:xfrm>
        </p:spPr>
        <p:txBody>
          <a:bodyPr anchor="b"/>
          <a:lstStyle>
            <a:lvl1pPr algn="l">
              <a:defRPr sz="3800"/>
            </a:lvl1pPr>
          </a:lstStyle>
          <a:p>
            <a:r>
              <a:rPr lang="de-DE"/>
              <a:t>Titelmasterformat durch Klicken bearbeiten</a:t>
            </a:r>
            <a:endParaRPr lang="de-CH" dirty="0"/>
          </a:p>
        </p:txBody>
      </p:sp>
      <p:sp>
        <p:nvSpPr>
          <p:cNvPr id="3" name="Untertitel 2">
            <a:extLst>
              <a:ext uri="{FF2B5EF4-FFF2-40B4-BE49-F238E27FC236}">
                <a16:creationId xmlns:a16="http://schemas.microsoft.com/office/drawing/2014/main" id="{BBD95983-37AF-4025-91FE-CAC128DFA31F}"/>
              </a:ext>
            </a:extLst>
          </p:cNvPr>
          <p:cNvSpPr>
            <a:spLocks noGrp="1"/>
          </p:cNvSpPr>
          <p:nvPr>
            <p:ph type="subTitle" idx="1"/>
          </p:nvPr>
        </p:nvSpPr>
        <p:spPr>
          <a:xfrm>
            <a:off x="695325" y="3536950"/>
            <a:ext cx="8340725" cy="2484438"/>
          </a:xfrm>
        </p:spPr>
        <p:txBody>
          <a:bodyPr/>
          <a:lstStyle>
            <a:lvl1pPr marL="0" indent="0" algn="l">
              <a:lnSpc>
                <a:spcPct val="114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pic>
        <p:nvPicPr>
          <p:cNvPr id="5" name="Grafik 4">
            <a:extLst>
              <a:ext uri="{FF2B5EF4-FFF2-40B4-BE49-F238E27FC236}">
                <a16:creationId xmlns:a16="http://schemas.microsoft.com/office/drawing/2014/main" id="{78C82237-06B6-3C3F-ACA5-988DE5E621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2648" y="433988"/>
            <a:ext cx="2397527" cy="1372079"/>
          </a:xfrm>
          <a:prstGeom prst="rect">
            <a:avLst/>
          </a:prstGeom>
        </p:spPr>
      </p:pic>
    </p:spTree>
    <p:extLst>
      <p:ext uri="{BB962C8B-B14F-4D97-AF65-F5344CB8AC3E}">
        <p14:creationId xmlns:p14="http://schemas.microsoft.com/office/powerpoint/2010/main" val="3362498757"/>
      </p:ext>
    </p:extLst>
  </p:cSld>
  <p:clrMapOvr>
    <a:masterClrMapping/>
  </p:clrMapOvr>
  <p:extLst>
    <p:ext uri="{DCECCB84-F9BA-43D5-87BE-67443E8EF086}">
      <p15:sldGuideLst xmlns:p15="http://schemas.microsoft.com/office/powerpoint/2012/main">
        <p15:guide id="1" orient="horz" pos="2092">
          <p15:clr>
            <a:srgbClr val="FBAE40"/>
          </p15:clr>
        </p15:guide>
        <p15:guide id="2" orient="horz" pos="22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und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95325" y="1808163"/>
            <a:ext cx="5221288"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3E13FFED-3AB4-4861-82A5-D7BCC2E71522}"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5" y="225425"/>
            <a:ext cx="5220000" cy="168275"/>
          </a:xfrm>
        </p:spPr>
        <p:txBody>
          <a:bodyPr/>
          <a:lstStyle>
            <a:lvl1pPr marL="0" indent="0">
              <a:buNone/>
              <a:defRPr sz="900"/>
            </a:lvl1pPr>
          </a:lstStyle>
          <a:p>
            <a:pPr lvl="0"/>
            <a:r>
              <a:rPr lang="de-DE" dirty="0"/>
              <a:t>Kapitel/Kategorie</a:t>
            </a:r>
            <a:endParaRPr lang="de-CH" dirty="0"/>
          </a:p>
        </p:txBody>
      </p:sp>
      <p:sp>
        <p:nvSpPr>
          <p:cNvPr id="11" name="Textplatzhalter 7">
            <a:extLst>
              <a:ext uri="{FF2B5EF4-FFF2-40B4-BE49-F238E27FC236}">
                <a16:creationId xmlns:a16="http://schemas.microsoft.com/office/drawing/2014/main" id="{ACC94A0D-62AF-358E-9D8F-F319F432A323}"/>
              </a:ext>
            </a:extLst>
          </p:cNvPr>
          <p:cNvSpPr>
            <a:spLocks noGrp="1"/>
          </p:cNvSpPr>
          <p:nvPr>
            <p:ph type="body" sz="quarter" idx="15" hasCustomPrompt="1"/>
          </p:nvPr>
        </p:nvSpPr>
        <p:spPr>
          <a:xfrm>
            <a:off x="6275389" y="5667375"/>
            <a:ext cx="5221286" cy="354013"/>
          </a:xfrm>
        </p:spPr>
        <p:txBody>
          <a:bodyPr/>
          <a:lstStyle>
            <a:lvl1pPr marL="0" indent="0">
              <a:buNone/>
              <a:defRPr sz="900"/>
            </a:lvl1pPr>
          </a:lstStyle>
          <a:p>
            <a:pPr lvl="0"/>
            <a:r>
              <a:rPr lang="de-DE" dirty="0"/>
              <a:t>Legende optional</a:t>
            </a:r>
            <a:endParaRPr lang="de-CH" dirty="0"/>
          </a:p>
        </p:txBody>
      </p:sp>
      <p:sp>
        <p:nvSpPr>
          <p:cNvPr id="9" name="Diagrammplatzhalter 8">
            <a:extLst>
              <a:ext uri="{FF2B5EF4-FFF2-40B4-BE49-F238E27FC236}">
                <a16:creationId xmlns:a16="http://schemas.microsoft.com/office/drawing/2014/main" id="{CDEBFD5F-1EC1-554E-8635-44A87E3B6BB2}"/>
              </a:ext>
            </a:extLst>
          </p:cNvPr>
          <p:cNvSpPr>
            <a:spLocks noGrp="1"/>
          </p:cNvSpPr>
          <p:nvPr>
            <p:ph type="chart" sz="quarter" idx="16"/>
          </p:nvPr>
        </p:nvSpPr>
        <p:spPr>
          <a:xfrm>
            <a:off x="6275388" y="1808163"/>
            <a:ext cx="5221287" cy="3708400"/>
          </a:xfrm>
        </p:spPr>
        <p:txBody>
          <a:bodyPr/>
          <a:lstStyle>
            <a:lvl1pPr marL="0" indent="0" algn="ctr">
              <a:buNone/>
              <a:defRPr/>
            </a:lvl1pPr>
          </a:lstStyle>
          <a:p>
            <a:r>
              <a:rPr lang="de-DE"/>
              <a:t>Diagramm durch Klicken auf Symbol hinzufügen</a:t>
            </a:r>
            <a:endParaRPr lang="de-CH" dirty="0"/>
          </a:p>
        </p:txBody>
      </p:sp>
    </p:spTree>
    <p:extLst>
      <p:ext uri="{BB962C8B-B14F-4D97-AF65-F5344CB8AC3E}">
        <p14:creationId xmlns:p14="http://schemas.microsoft.com/office/powerpoint/2010/main" val="1551039707"/>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3475">
          <p15:clr>
            <a:srgbClr val="FBAE40"/>
          </p15:clr>
        </p15:guide>
        <p15:guide id="4" orient="horz" pos="356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275388" y="1808163"/>
            <a:ext cx="5221288"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7BEC2192-40F5-4911-BE90-B3B871951F42}"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5" y="225425"/>
            <a:ext cx="5220000" cy="168275"/>
          </a:xfrm>
        </p:spPr>
        <p:txBody>
          <a:bodyPr/>
          <a:lstStyle>
            <a:lvl1pPr marL="0" indent="0">
              <a:buNone/>
              <a:defRPr sz="900"/>
            </a:lvl1pPr>
          </a:lstStyle>
          <a:p>
            <a:pPr lvl="0"/>
            <a:r>
              <a:rPr lang="de-DE" dirty="0"/>
              <a:t>Kapitel/Kategorie</a:t>
            </a:r>
            <a:endParaRPr lang="de-CH" dirty="0"/>
          </a:p>
        </p:txBody>
      </p:sp>
      <p:sp>
        <p:nvSpPr>
          <p:cNvPr id="11" name="Textplatzhalter 7">
            <a:extLst>
              <a:ext uri="{FF2B5EF4-FFF2-40B4-BE49-F238E27FC236}">
                <a16:creationId xmlns:a16="http://schemas.microsoft.com/office/drawing/2014/main" id="{ACC94A0D-62AF-358E-9D8F-F319F432A323}"/>
              </a:ext>
            </a:extLst>
          </p:cNvPr>
          <p:cNvSpPr>
            <a:spLocks noGrp="1"/>
          </p:cNvSpPr>
          <p:nvPr>
            <p:ph type="body" sz="quarter" idx="15" hasCustomPrompt="1"/>
          </p:nvPr>
        </p:nvSpPr>
        <p:spPr>
          <a:xfrm>
            <a:off x="695327" y="5667375"/>
            <a:ext cx="5221286" cy="354013"/>
          </a:xfrm>
        </p:spPr>
        <p:txBody>
          <a:bodyPr/>
          <a:lstStyle>
            <a:lvl1pPr marL="0" indent="0">
              <a:buNone/>
              <a:defRPr sz="900"/>
            </a:lvl1pPr>
          </a:lstStyle>
          <a:p>
            <a:pPr lvl="0"/>
            <a:r>
              <a:rPr lang="de-DE" dirty="0"/>
              <a:t>Legende optional</a:t>
            </a:r>
            <a:endParaRPr lang="de-CH" dirty="0"/>
          </a:p>
        </p:txBody>
      </p:sp>
      <p:sp>
        <p:nvSpPr>
          <p:cNvPr id="9" name="Diagrammplatzhalter 8">
            <a:extLst>
              <a:ext uri="{FF2B5EF4-FFF2-40B4-BE49-F238E27FC236}">
                <a16:creationId xmlns:a16="http://schemas.microsoft.com/office/drawing/2014/main" id="{CDEBFD5F-1EC1-554E-8635-44A87E3B6BB2}"/>
              </a:ext>
            </a:extLst>
          </p:cNvPr>
          <p:cNvSpPr>
            <a:spLocks noGrp="1"/>
          </p:cNvSpPr>
          <p:nvPr>
            <p:ph type="chart" sz="quarter" idx="16"/>
          </p:nvPr>
        </p:nvSpPr>
        <p:spPr>
          <a:xfrm>
            <a:off x="695326" y="1808163"/>
            <a:ext cx="5221287" cy="3708400"/>
          </a:xfrm>
        </p:spPr>
        <p:txBody>
          <a:bodyPr/>
          <a:lstStyle>
            <a:lvl1pPr marL="0" indent="0" algn="ctr">
              <a:buNone/>
              <a:defRPr/>
            </a:lvl1pPr>
          </a:lstStyle>
          <a:p>
            <a:r>
              <a:rPr lang="de-DE"/>
              <a:t>Diagramm durch Klicken auf Symbol hinzufügen</a:t>
            </a:r>
            <a:endParaRPr lang="de-CH" dirty="0"/>
          </a:p>
        </p:txBody>
      </p:sp>
    </p:spTree>
    <p:extLst>
      <p:ext uri="{BB962C8B-B14F-4D97-AF65-F5344CB8AC3E}">
        <p14:creationId xmlns:p14="http://schemas.microsoft.com/office/powerpoint/2010/main" val="1907067623"/>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3475">
          <p15:clr>
            <a:srgbClr val="FBAE40"/>
          </p15:clr>
        </p15:guide>
        <p15:guide id="4" orient="horz" pos="356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B0D06AEF-CEC8-45FB-8191-B04BD4049D60}"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6" y="225425"/>
            <a:ext cx="5221288" cy="168275"/>
          </a:xfrm>
        </p:spPr>
        <p:txBody>
          <a:bodyPr/>
          <a:lstStyle>
            <a:lvl1pPr marL="0" indent="0">
              <a:buNone/>
              <a:defRPr sz="900"/>
            </a:lvl1pPr>
          </a:lstStyle>
          <a:p>
            <a:pPr lvl="0"/>
            <a:r>
              <a:rPr lang="de-DE" dirty="0"/>
              <a:t>Kapitel/Kategorie</a:t>
            </a:r>
            <a:endParaRPr lang="de-CH" dirty="0"/>
          </a:p>
        </p:txBody>
      </p:sp>
      <p:sp>
        <p:nvSpPr>
          <p:cNvPr id="10" name="Bildplatzhalter 9">
            <a:extLst>
              <a:ext uri="{FF2B5EF4-FFF2-40B4-BE49-F238E27FC236}">
                <a16:creationId xmlns:a16="http://schemas.microsoft.com/office/drawing/2014/main" id="{2F956B01-DDE8-0EBD-0BF3-9849225E2AF6}"/>
              </a:ext>
            </a:extLst>
          </p:cNvPr>
          <p:cNvSpPr>
            <a:spLocks noGrp="1"/>
          </p:cNvSpPr>
          <p:nvPr>
            <p:ph type="pic" sz="quarter" idx="14"/>
          </p:nvPr>
        </p:nvSpPr>
        <p:spPr>
          <a:xfrm>
            <a:off x="695328" y="1808164"/>
            <a:ext cx="5221287" cy="3708400"/>
          </a:xfrm>
          <a:solidFill>
            <a:schemeClr val="bg1">
              <a:lumMod val="85000"/>
            </a:schemeClr>
          </a:solidFill>
        </p:spPr>
        <p:txBody>
          <a:bodyPr/>
          <a:lstStyle>
            <a:lvl1pPr marL="0" indent="0" algn="ctr">
              <a:buNone/>
              <a:defRPr/>
            </a:lvl1pPr>
          </a:lstStyle>
          <a:p>
            <a:r>
              <a:rPr lang="de-DE"/>
              <a:t>Bild durch Klicken auf Symbol hinzufügen</a:t>
            </a:r>
            <a:endParaRPr lang="de-CH" dirty="0"/>
          </a:p>
        </p:txBody>
      </p:sp>
      <p:sp>
        <p:nvSpPr>
          <p:cNvPr id="11" name="Textplatzhalter 7">
            <a:extLst>
              <a:ext uri="{FF2B5EF4-FFF2-40B4-BE49-F238E27FC236}">
                <a16:creationId xmlns:a16="http://schemas.microsoft.com/office/drawing/2014/main" id="{ACC94A0D-62AF-358E-9D8F-F319F432A323}"/>
              </a:ext>
            </a:extLst>
          </p:cNvPr>
          <p:cNvSpPr>
            <a:spLocks noGrp="1"/>
          </p:cNvSpPr>
          <p:nvPr>
            <p:ph type="body" sz="quarter" idx="15" hasCustomPrompt="1"/>
          </p:nvPr>
        </p:nvSpPr>
        <p:spPr>
          <a:xfrm>
            <a:off x="695329" y="5667375"/>
            <a:ext cx="5221286" cy="354013"/>
          </a:xfrm>
        </p:spPr>
        <p:txBody>
          <a:bodyPr/>
          <a:lstStyle>
            <a:lvl1pPr marL="0" indent="0">
              <a:buNone/>
              <a:defRPr sz="900"/>
            </a:lvl1pPr>
          </a:lstStyle>
          <a:p>
            <a:pPr lvl="0"/>
            <a:r>
              <a:rPr lang="de-DE" dirty="0"/>
              <a:t>Bildlegende optional</a:t>
            </a:r>
            <a:endParaRPr lang="de-CH" dirty="0"/>
          </a:p>
        </p:txBody>
      </p:sp>
      <p:sp>
        <p:nvSpPr>
          <p:cNvPr id="7" name="Bildplatzhalter 9">
            <a:extLst>
              <a:ext uri="{FF2B5EF4-FFF2-40B4-BE49-F238E27FC236}">
                <a16:creationId xmlns:a16="http://schemas.microsoft.com/office/drawing/2014/main" id="{8954F879-17C0-EFE7-2199-7C2F44767B1D}"/>
              </a:ext>
            </a:extLst>
          </p:cNvPr>
          <p:cNvSpPr>
            <a:spLocks noGrp="1"/>
          </p:cNvSpPr>
          <p:nvPr>
            <p:ph type="pic" sz="quarter" idx="16"/>
          </p:nvPr>
        </p:nvSpPr>
        <p:spPr>
          <a:xfrm>
            <a:off x="6275388" y="1808164"/>
            <a:ext cx="5221287" cy="3708400"/>
          </a:xfrm>
          <a:solidFill>
            <a:schemeClr val="bg1">
              <a:lumMod val="85000"/>
            </a:schemeClr>
          </a:solidFill>
        </p:spPr>
        <p:txBody>
          <a:bodyPr/>
          <a:lstStyle>
            <a:lvl1pPr marL="0" indent="0" algn="ctr">
              <a:buNone/>
              <a:defRPr/>
            </a:lvl1pPr>
          </a:lstStyle>
          <a:p>
            <a:r>
              <a:rPr lang="de-DE"/>
              <a:t>Bild durch Klicken auf Symbol hinzufügen</a:t>
            </a:r>
            <a:endParaRPr lang="de-CH" dirty="0"/>
          </a:p>
        </p:txBody>
      </p:sp>
      <p:sp>
        <p:nvSpPr>
          <p:cNvPr id="9" name="Textplatzhalter 7">
            <a:extLst>
              <a:ext uri="{FF2B5EF4-FFF2-40B4-BE49-F238E27FC236}">
                <a16:creationId xmlns:a16="http://schemas.microsoft.com/office/drawing/2014/main" id="{D0CDC924-C601-84C3-9712-CFDC9DC6A34F}"/>
              </a:ext>
            </a:extLst>
          </p:cNvPr>
          <p:cNvSpPr>
            <a:spLocks noGrp="1"/>
          </p:cNvSpPr>
          <p:nvPr>
            <p:ph type="body" sz="quarter" idx="17" hasCustomPrompt="1"/>
          </p:nvPr>
        </p:nvSpPr>
        <p:spPr>
          <a:xfrm>
            <a:off x="6275389" y="5667375"/>
            <a:ext cx="5221286" cy="354013"/>
          </a:xfrm>
        </p:spPr>
        <p:txBody>
          <a:bodyPr/>
          <a:lstStyle>
            <a:lvl1pPr marL="0" indent="0">
              <a:buNone/>
              <a:defRPr sz="900"/>
            </a:lvl1pPr>
          </a:lstStyle>
          <a:p>
            <a:pPr lvl="0"/>
            <a:r>
              <a:rPr lang="de-DE" dirty="0"/>
              <a:t>Bildlegende optional</a:t>
            </a:r>
            <a:endParaRPr lang="de-CH" dirty="0"/>
          </a:p>
        </p:txBody>
      </p:sp>
    </p:spTree>
    <p:extLst>
      <p:ext uri="{BB962C8B-B14F-4D97-AF65-F5344CB8AC3E}">
        <p14:creationId xmlns:p14="http://schemas.microsoft.com/office/powerpoint/2010/main" val="2691150015"/>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3475">
          <p15:clr>
            <a:srgbClr val="FBAE40"/>
          </p15:clr>
        </p15:guide>
        <p15:guide id="4" orient="horz" pos="35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FB19FCCD-14F3-4D0C-A638-56E31477B831}"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6" y="225425"/>
            <a:ext cx="5221288" cy="168275"/>
          </a:xfrm>
        </p:spPr>
        <p:txBody>
          <a:bodyPr/>
          <a:lstStyle>
            <a:lvl1pPr marL="0" indent="0">
              <a:buNone/>
              <a:defRPr sz="900"/>
            </a:lvl1pPr>
          </a:lstStyle>
          <a:p>
            <a:pPr lvl="0"/>
            <a:r>
              <a:rPr lang="de-DE" dirty="0"/>
              <a:t>Kapitel/Kategorie</a:t>
            </a:r>
            <a:endParaRPr lang="de-CH" dirty="0"/>
          </a:p>
        </p:txBody>
      </p:sp>
      <p:sp>
        <p:nvSpPr>
          <p:cNvPr id="10" name="Bildplatzhalter 9">
            <a:extLst>
              <a:ext uri="{FF2B5EF4-FFF2-40B4-BE49-F238E27FC236}">
                <a16:creationId xmlns:a16="http://schemas.microsoft.com/office/drawing/2014/main" id="{2F956B01-DDE8-0EBD-0BF3-9849225E2AF6}"/>
              </a:ext>
            </a:extLst>
          </p:cNvPr>
          <p:cNvSpPr>
            <a:spLocks noGrp="1"/>
          </p:cNvSpPr>
          <p:nvPr>
            <p:ph type="pic" sz="quarter" idx="14"/>
          </p:nvPr>
        </p:nvSpPr>
        <p:spPr>
          <a:xfrm>
            <a:off x="695328" y="1808164"/>
            <a:ext cx="10801347" cy="3708400"/>
          </a:xfrm>
          <a:solidFill>
            <a:schemeClr val="bg1">
              <a:lumMod val="85000"/>
            </a:schemeClr>
          </a:solidFill>
        </p:spPr>
        <p:txBody>
          <a:bodyPr/>
          <a:lstStyle>
            <a:lvl1pPr marL="0" indent="0" algn="ctr">
              <a:buNone/>
              <a:defRPr/>
            </a:lvl1pPr>
          </a:lstStyle>
          <a:p>
            <a:r>
              <a:rPr lang="de-DE"/>
              <a:t>Bild durch Klicken auf Symbol hinzufügen</a:t>
            </a:r>
            <a:endParaRPr lang="de-CH" dirty="0"/>
          </a:p>
        </p:txBody>
      </p:sp>
      <p:sp>
        <p:nvSpPr>
          <p:cNvPr id="11" name="Textplatzhalter 7">
            <a:extLst>
              <a:ext uri="{FF2B5EF4-FFF2-40B4-BE49-F238E27FC236}">
                <a16:creationId xmlns:a16="http://schemas.microsoft.com/office/drawing/2014/main" id="{ACC94A0D-62AF-358E-9D8F-F319F432A323}"/>
              </a:ext>
            </a:extLst>
          </p:cNvPr>
          <p:cNvSpPr>
            <a:spLocks noGrp="1"/>
          </p:cNvSpPr>
          <p:nvPr>
            <p:ph type="body" sz="quarter" idx="15" hasCustomPrompt="1"/>
          </p:nvPr>
        </p:nvSpPr>
        <p:spPr>
          <a:xfrm>
            <a:off x="695329" y="5667375"/>
            <a:ext cx="5221286" cy="354013"/>
          </a:xfrm>
        </p:spPr>
        <p:txBody>
          <a:bodyPr/>
          <a:lstStyle>
            <a:lvl1pPr marL="0" indent="0">
              <a:buNone/>
              <a:defRPr sz="900"/>
            </a:lvl1pPr>
          </a:lstStyle>
          <a:p>
            <a:pPr lvl="0"/>
            <a:r>
              <a:rPr lang="de-DE" dirty="0"/>
              <a:t>Bildlegende optional</a:t>
            </a:r>
            <a:endParaRPr lang="de-CH" dirty="0"/>
          </a:p>
        </p:txBody>
      </p:sp>
    </p:spTree>
    <p:extLst>
      <p:ext uri="{BB962C8B-B14F-4D97-AF65-F5344CB8AC3E}">
        <p14:creationId xmlns:p14="http://schemas.microsoft.com/office/powerpoint/2010/main" val="2314780760"/>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3475">
          <p15:clr>
            <a:srgbClr val="FBAE40"/>
          </p15:clr>
        </p15:guide>
        <p15:guide id="4" orient="horz" pos="356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DB9D7-2559-468D-A3AB-FDCFA00B7BA4}"/>
              </a:ext>
            </a:extLst>
          </p:cNvPr>
          <p:cNvSpPr>
            <a:spLocks noGrp="1"/>
          </p:cNvSpPr>
          <p:nvPr>
            <p:ph type="title"/>
          </p:nvPr>
        </p:nvSpPr>
        <p:spPr/>
        <p:txBody>
          <a:bodyPr/>
          <a:lstStyle/>
          <a:p>
            <a:r>
              <a:rPr lang="de-DE"/>
              <a:t>Titelmasterformat durch Klicken bearbeiten</a:t>
            </a:r>
            <a:endParaRPr lang="de-CH" dirty="0"/>
          </a:p>
        </p:txBody>
      </p:sp>
      <p:sp>
        <p:nvSpPr>
          <p:cNvPr id="6" name="Datumsplatzhalter 5">
            <a:extLst>
              <a:ext uri="{FF2B5EF4-FFF2-40B4-BE49-F238E27FC236}">
                <a16:creationId xmlns:a16="http://schemas.microsoft.com/office/drawing/2014/main" id="{2CF66EB9-A461-4BE9-A12B-60ABA80C6940}"/>
              </a:ext>
            </a:extLst>
          </p:cNvPr>
          <p:cNvSpPr>
            <a:spLocks noGrp="1"/>
          </p:cNvSpPr>
          <p:nvPr>
            <p:ph type="dt" sz="half" idx="10"/>
          </p:nvPr>
        </p:nvSpPr>
        <p:spPr/>
        <p:txBody>
          <a:bodyPr/>
          <a:lstStyle/>
          <a:p>
            <a:fld id="{2EF16BC4-D580-4E99-8B0F-6DAD1E9D7D1D}" type="datetime1">
              <a:rPr lang="de-CH" smtClean="0"/>
              <a:t>15.10.25</a:t>
            </a:fld>
            <a:endParaRPr lang="de-CH" dirty="0"/>
          </a:p>
        </p:txBody>
      </p:sp>
      <p:sp>
        <p:nvSpPr>
          <p:cNvPr id="7" name="Fußzeilenplatzhalter 6">
            <a:extLst>
              <a:ext uri="{FF2B5EF4-FFF2-40B4-BE49-F238E27FC236}">
                <a16:creationId xmlns:a16="http://schemas.microsoft.com/office/drawing/2014/main" id="{5D0BA506-B2AF-4860-87C2-5838B2D526D3}"/>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8" name="Foliennummernplatzhalter 7">
            <a:extLst>
              <a:ext uri="{FF2B5EF4-FFF2-40B4-BE49-F238E27FC236}">
                <a16:creationId xmlns:a16="http://schemas.microsoft.com/office/drawing/2014/main" id="{3600938A-377D-46DC-9CEE-22805093B19D}"/>
              </a:ext>
            </a:extLst>
          </p:cNvPr>
          <p:cNvSpPr>
            <a:spLocks noGrp="1"/>
          </p:cNvSpPr>
          <p:nvPr>
            <p:ph type="sldNum" sz="quarter" idx="12"/>
          </p:nvPr>
        </p:nvSpPr>
        <p:spPr/>
        <p:txBody>
          <a:bodyPr/>
          <a:lstStyle/>
          <a:p>
            <a:fld id="{0A6ABA92-B65E-42F5-BB28-73DA50746AED}" type="slidenum">
              <a:rPr lang="de-CH" smtClean="0"/>
              <a:t>‹Nr.›</a:t>
            </a:fld>
            <a:endParaRPr lang="de-CH" dirty="0"/>
          </a:p>
        </p:txBody>
      </p:sp>
    </p:spTree>
    <p:extLst>
      <p:ext uri="{BB962C8B-B14F-4D97-AF65-F5344CB8AC3E}">
        <p14:creationId xmlns:p14="http://schemas.microsoft.com/office/powerpoint/2010/main" val="103881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ECF68D89-E961-4DB4-93B2-E48325FC09B4}"/>
              </a:ext>
            </a:extLst>
          </p:cNvPr>
          <p:cNvSpPr>
            <a:spLocks noGrp="1"/>
          </p:cNvSpPr>
          <p:nvPr>
            <p:ph type="dt" sz="half" idx="10"/>
          </p:nvPr>
        </p:nvSpPr>
        <p:spPr/>
        <p:txBody>
          <a:bodyPr/>
          <a:lstStyle/>
          <a:p>
            <a:fld id="{0E08DE93-CD81-445B-BF29-FCE112F0BE26}" type="datetime1">
              <a:rPr lang="de-CH" smtClean="0"/>
              <a:t>15.10.25</a:t>
            </a:fld>
            <a:endParaRPr lang="de-CH" dirty="0"/>
          </a:p>
        </p:txBody>
      </p:sp>
      <p:sp>
        <p:nvSpPr>
          <p:cNvPr id="6" name="Fußzeilenplatzhalter 5">
            <a:extLst>
              <a:ext uri="{FF2B5EF4-FFF2-40B4-BE49-F238E27FC236}">
                <a16:creationId xmlns:a16="http://schemas.microsoft.com/office/drawing/2014/main" id="{A4C023A7-5F25-4081-ADAE-1A83571139CE}"/>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7" name="Foliennummernplatzhalter 6">
            <a:extLst>
              <a:ext uri="{FF2B5EF4-FFF2-40B4-BE49-F238E27FC236}">
                <a16:creationId xmlns:a16="http://schemas.microsoft.com/office/drawing/2014/main" id="{9ADA23FD-9046-4D68-8042-6EAA9D043A0B}"/>
              </a:ext>
            </a:extLst>
          </p:cNvPr>
          <p:cNvSpPr>
            <a:spLocks noGrp="1"/>
          </p:cNvSpPr>
          <p:nvPr>
            <p:ph type="sldNum" sz="quarter" idx="12"/>
          </p:nvPr>
        </p:nvSpPr>
        <p:spPr/>
        <p:txBody>
          <a:bodyPr/>
          <a:lstStyle/>
          <a:p>
            <a:fld id="{0A6ABA92-B65E-42F5-BB28-73DA50746AED}" type="slidenum">
              <a:rPr lang="de-CH" smtClean="0"/>
              <a:t>‹Nr.›</a:t>
            </a:fld>
            <a:endParaRPr lang="de-CH" dirty="0"/>
          </a:p>
        </p:txBody>
      </p:sp>
    </p:spTree>
    <p:extLst>
      <p:ext uri="{BB962C8B-B14F-4D97-AF65-F5344CB8AC3E}">
        <p14:creationId xmlns:p14="http://schemas.microsoft.com/office/powerpoint/2010/main" val="326707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tx2"/>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8C29E3F-5784-704C-5627-8E41C78B5578}"/>
              </a:ext>
            </a:extLst>
          </p:cNvPr>
          <p:cNvSpPr>
            <a:spLocks noGrp="1"/>
          </p:cNvSpPr>
          <p:nvPr>
            <p:ph type="dt" sz="half" idx="10"/>
          </p:nvPr>
        </p:nvSpPr>
        <p:spPr/>
        <p:txBody>
          <a:bodyPr/>
          <a:lstStyle>
            <a:lvl1pPr>
              <a:defRPr>
                <a:solidFill>
                  <a:schemeClr val="bg1"/>
                </a:solidFill>
              </a:defRPr>
            </a:lvl1pPr>
          </a:lstStyle>
          <a:p>
            <a:fld id="{57034040-2C5B-4FAF-80FE-6BE885BDDC6D}" type="datetime1">
              <a:rPr lang="de-CH" smtClean="0"/>
              <a:t>15.10.25</a:t>
            </a:fld>
            <a:endParaRPr lang="de-CH" dirty="0"/>
          </a:p>
        </p:txBody>
      </p:sp>
      <p:sp>
        <p:nvSpPr>
          <p:cNvPr id="4" name="Fußzeilenplatzhalter 3">
            <a:extLst>
              <a:ext uri="{FF2B5EF4-FFF2-40B4-BE49-F238E27FC236}">
                <a16:creationId xmlns:a16="http://schemas.microsoft.com/office/drawing/2014/main" id="{51D8FF9B-5BBC-5465-A27D-B9B04E450070}"/>
              </a:ext>
            </a:extLst>
          </p:cNvPr>
          <p:cNvSpPr>
            <a:spLocks noGrp="1"/>
          </p:cNvSpPr>
          <p:nvPr>
            <p:ph type="ftr" sz="quarter" idx="11"/>
          </p:nvPr>
        </p:nvSpPr>
        <p:spPr/>
        <p:txBody>
          <a:bodyPr/>
          <a:lstStyle>
            <a:lvl1pPr>
              <a:defRPr>
                <a:solidFill>
                  <a:schemeClr val="bg1"/>
                </a:solidFill>
              </a:defRPr>
            </a:lvl1pPr>
          </a:lstStyle>
          <a:p>
            <a:r>
              <a:rPr lang="de-DE"/>
              <a:t>Titel der Präsentation | Titel Vorname Name, Funktion, Abteilung</a:t>
            </a:r>
            <a:endParaRPr lang="de-CH" dirty="0"/>
          </a:p>
        </p:txBody>
      </p:sp>
      <p:sp>
        <p:nvSpPr>
          <p:cNvPr id="5" name="Foliennummernplatzhalter 4">
            <a:extLst>
              <a:ext uri="{FF2B5EF4-FFF2-40B4-BE49-F238E27FC236}">
                <a16:creationId xmlns:a16="http://schemas.microsoft.com/office/drawing/2014/main" id="{BB58B448-46A2-0764-6079-5741FA115AAB}"/>
              </a:ext>
            </a:extLst>
          </p:cNvPr>
          <p:cNvSpPr>
            <a:spLocks noGrp="1"/>
          </p:cNvSpPr>
          <p:nvPr>
            <p:ph type="sldNum" sz="quarter" idx="12"/>
          </p:nvPr>
        </p:nvSpPr>
        <p:spPr/>
        <p:txBody>
          <a:bodyPr/>
          <a:lstStyle>
            <a:lvl1pPr>
              <a:defRPr>
                <a:solidFill>
                  <a:schemeClr val="bg1"/>
                </a:solidFill>
              </a:defRPr>
            </a:lvl1pPr>
          </a:lstStyle>
          <a:p>
            <a:fld id="{0A6ABA92-B65E-42F5-BB28-73DA50746AED}" type="slidenum">
              <a:rPr lang="de-CH" smtClean="0"/>
              <a:pPr/>
              <a:t>‹Nr.›</a:t>
            </a:fld>
            <a:endParaRPr lang="de-CH" dirty="0"/>
          </a:p>
        </p:txBody>
      </p:sp>
      <p:sp>
        <p:nvSpPr>
          <p:cNvPr id="6" name="Textplatzhalter 7">
            <a:extLst>
              <a:ext uri="{FF2B5EF4-FFF2-40B4-BE49-F238E27FC236}">
                <a16:creationId xmlns:a16="http://schemas.microsoft.com/office/drawing/2014/main" id="{5B1624B7-AE1F-77FC-94D5-49041BE5B4B0}"/>
              </a:ext>
            </a:extLst>
          </p:cNvPr>
          <p:cNvSpPr>
            <a:spLocks noGrp="1"/>
          </p:cNvSpPr>
          <p:nvPr>
            <p:ph type="body" sz="quarter" idx="13" hasCustomPrompt="1"/>
          </p:nvPr>
        </p:nvSpPr>
        <p:spPr>
          <a:xfrm>
            <a:off x="695325" y="225425"/>
            <a:ext cx="5220000" cy="168275"/>
          </a:xfrm>
        </p:spPr>
        <p:txBody>
          <a:bodyPr/>
          <a:lstStyle>
            <a:lvl1pPr marL="0" indent="0">
              <a:buNone/>
              <a:defRPr sz="900">
                <a:solidFill>
                  <a:schemeClr val="bg1"/>
                </a:solidFill>
              </a:defRPr>
            </a:lvl1pPr>
          </a:lstStyle>
          <a:p>
            <a:pPr lvl="0"/>
            <a:r>
              <a:rPr lang="de-DE" dirty="0"/>
              <a:t>Kapitel/Kategorie</a:t>
            </a:r>
            <a:endParaRPr lang="de-CH" dirty="0"/>
          </a:p>
        </p:txBody>
      </p:sp>
      <p:sp>
        <p:nvSpPr>
          <p:cNvPr id="8" name="Textplatzhalter 7">
            <a:extLst>
              <a:ext uri="{FF2B5EF4-FFF2-40B4-BE49-F238E27FC236}">
                <a16:creationId xmlns:a16="http://schemas.microsoft.com/office/drawing/2014/main" id="{BD2B766A-A9F4-EBA0-3E4F-5DD7F797A3CB}"/>
              </a:ext>
            </a:extLst>
          </p:cNvPr>
          <p:cNvSpPr>
            <a:spLocks noGrp="1"/>
          </p:cNvSpPr>
          <p:nvPr>
            <p:ph type="body" sz="quarter" idx="14" hasCustomPrompt="1"/>
          </p:nvPr>
        </p:nvSpPr>
        <p:spPr/>
        <p:txBody>
          <a:bodyPr/>
          <a:lstStyle>
            <a:lvl1pPr marL="0" indent="0">
              <a:lnSpc>
                <a:spcPct val="105000"/>
              </a:lnSpc>
              <a:spcBef>
                <a:spcPts val="0"/>
              </a:spcBef>
              <a:buNone/>
              <a:defRPr sz="4500">
                <a:solidFill>
                  <a:schemeClr val="bg1"/>
                </a:solidFill>
              </a:defRPr>
            </a:lvl1pPr>
          </a:lstStyle>
          <a:p>
            <a:pPr lvl="0"/>
            <a:r>
              <a:rPr lang="de-DE" dirty="0"/>
              <a:t>Zitat</a:t>
            </a:r>
            <a:endParaRPr lang="de-CH" dirty="0"/>
          </a:p>
        </p:txBody>
      </p:sp>
      <p:pic>
        <p:nvPicPr>
          <p:cNvPr id="2" name="Grafik 1">
            <a:extLst>
              <a:ext uri="{FF2B5EF4-FFF2-40B4-BE49-F238E27FC236}">
                <a16:creationId xmlns:a16="http://schemas.microsoft.com/office/drawing/2014/main" id="{B14E0246-241F-6365-FC13-8FFF02EC22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203" y="159606"/>
            <a:ext cx="1044000" cy="597470"/>
          </a:xfrm>
          <a:prstGeom prst="rect">
            <a:avLst/>
          </a:prstGeom>
        </p:spPr>
      </p:pic>
    </p:spTree>
    <p:extLst>
      <p:ext uri="{BB962C8B-B14F-4D97-AF65-F5344CB8AC3E}">
        <p14:creationId xmlns:p14="http://schemas.microsoft.com/office/powerpoint/2010/main" val="3559042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590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Titelplatzhalter 1"/>
          <p:cNvSpPr>
            <a:spLocks noGrp="1"/>
          </p:cNvSpPr>
          <p:nvPr>
            <p:ph type="title"/>
          </p:nvPr>
        </p:nvSpPr>
        <p:spPr bwMode="auto">
          <a:xfrm>
            <a:off x="609600" y="381000"/>
            <a:ext cx="10972800" cy="1143000"/>
          </a:xfrm>
          <a:prstGeom prst="rect">
            <a:avLst/>
          </a:prstGeom>
          <a:noFill/>
          <a:ln w="9525">
            <a:noFill/>
            <a:miter lim="800000"/>
            <a:headEnd/>
            <a:tailEnd/>
          </a:ln>
        </p:spPr>
        <p:txBody>
          <a:bodyPr/>
          <a:lstStyle/>
          <a:p>
            <a:pPr lvl="0"/>
            <a:r>
              <a:rPr lang="de-DE"/>
              <a:t>Mastertitelformat bearbeiten</a:t>
            </a:r>
          </a:p>
        </p:txBody>
      </p:sp>
      <p:sp>
        <p:nvSpPr>
          <p:cNvPr id="3" name="Datumsplatzhalter 3"/>
          <p:cNvSpPr>
            <a:spLocks noGrp="1"/>
          </p:cNvSpPr>
          <p:nvPr>
            <p:ph type="dt" sz="half" idx="10"/>
          </p:nvPr>
        </p:nvSpPr>
        <p:spPr>
          <a:xfrm>
            <a:off x="609600" y="5500689"/>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a:defRPr/>
            </a:pPr>
            <a:endParaRPr lang="de-DE"/>
          </a:p>
        </p:txBody>
      </p:sp>
      <p:sp>
        <p:nvSpPr>
          <p:cNvPr id="4" name="Fußzeilenplatzhalter 4"/>
          <p:cNvSpPr>
            <a:spLocks noGrp="1"/>
          </p:cNvSpPr>
          <p:nvPr>
            <p:ph type="ftr" sz="quarter" idx="11"/>
          </p:nvPr>
        </p:nvSpPr>
        <p:spPr>
          <a:xfrm>
            <a:off x="1143000" y="5991226"/>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a:defRPr/>
            </a:pPr>
            <a:endParaRPr lang="de-DE"/>
          </a:p>
        </p:txBody>
      </p:sp>
      <p:sp>
        <p:nvSpPr>
          <p:cNvPr id="5" name="Foliennummernplatzhalt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a:defRPr/>
            </a:pPr>
            <a:fld id="{D8AC5622-C060-4788-B339-E46C6E30EC67}" type="slidenum">
              <a:rPr lang="de-DE"/>
              <a:pPr>
                <a:defRPr/>
              </a:pPr>
              <a:t>‹Nr.›</a:t>
            </a:fld>
            <a:endParaRPr lang="de-DE"/>
          </a:p>
        </p:txBody>
      </p:sp>
    </p:spTree>
    <p:extLst>
      <p:ext uri="{BB962C8B-B14F-4D97-AF65-F5344CB8AC3E}">
        <p14:creationId xmlns:p14="http://schemas.microsoft.com/office/powerpoint/2010/main" val="354630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dunkel">
    <p:bg>
      <p:bgPr>
        <a:solidFill>
          <a:schemeClr val="tx2"/>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5BEFA5E-4E53-AB59-6D54-6B135D98B6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2647" y="433988"/>
            <a:ext cx="2397600" cy="1372120"/>
          </a:xfrm>
          <a:prstGeom prst="rect">
            <a:avLst/>
          </a:prstGeom>
        </p:spPr>
      </p:pic>
      <p:sp>
        <p:nvSpPr>
          <p:cNvPr id="2" name="Titel 1">
            <a:extLst>
              <a:ext uri="{FF2B5EF4-FFF2-40B4-BE49-F238E27FC236}">
                <a16:creationId xmlns:a16="http://schemas.microsoft.com/office/drawing/2014/main" id="{21F5C175-5CDD-4119-8E88-D19A21B9E10B}"/>
              </a:ext>
            </a:extLst>
          </p:cNvPr>
          <p:cNvSpPr>
            <a:spLocks noGrp="1"/>
          </p:cNvSpPr>
          <p:nvPr>
            <p:ph type="ctrTitle"/>
          </p:nvPr>
        </p:nvSpPr>
        <p:spPr>
          <a:xfrm>
            <a:off x="695325" y="800101"/>
            <a:ext cx="8340725" cy="2520949"/>
          </a:xfrm>
        </p:spPr>
        <p:txBody>
          <a:bodyPr anchor="b"/>
          <a:lstStyle>
            <a:lvl1pPr algn="l">
              <a:defRPr sz="3800">
                <a:solidFill>
                  <a:schemeClr val="bg1"/>
                </a:solidFill>
              </a:defRPr>
            </a:lvl1pPr>
          </a:lstStyle>
          <a:p>
            <a:r>
              <a:rPr lang="de-DE"/>
              <a:t>Titelmasterformat durch Klicken bearbeiten</a:t>
            </a:r>
            <a:endParaRPr lang="de-CH" dirty="0"/>
          </a:p>
        </p:txBody>
      </p:sp>
      <p:sp>
        <p:nvSpPr>
          <p:cNvPr id="3" name="Untertitel 2">
            <a:extLst>
              <a:ext uri="{FF2B5EF4-FFF2-40B4-BE49-F238E27FC236}">
                <a16:creationId xmlns:a16="http://schemas.microsoft.com/office/drawing/2014/main" id="{BBD95983-37AF-4025-91FE-CAC128DFA31F}"/>
              </a:ext>
            </a:extLst>
          </p:cNvPr>
          <p:cNvSpPr>
            <a:spLocks noGrp="1"/>
          </p:cNvSpPr>
          <p:nvPr>
            <p:ph type="subTitle" idx="1"/>
          </p:nvPr>
        </p:nvSpPr>
        <p:spPr>
          <a:xfrm>
            <a:off x="695325" y="3536950"/>
            <a:ext cx="8340725" cy="2484438"/>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spTree>
    <p:extLst>
      <p:ext uri="{BB962C8B-B14F-4D97-AF65-F5344CB8AC3E}">
        <p14:creationId xmlns:p14="http://schemas.microsoft.com/office/powerpoint/2010/main" val="3913170248"/>
      </p:ext>
    </p:extLst>
  </p:cSld>
  <p:clrMapOvr>
    <a:masterClrMapping/>
  </p:clrMapOvr>
  <p:extLst>
    <p:ext uri="{DCECCB84-F9BA-43D5-87BE-67443E8EF086}">
      <p15:sldGuideLst xmlns:p15="http://schemas.microsoft.com/office/powerpoint/2012/main">
        <p15:guide id="1" orient="horz" pos="2092">
          <p15:clr>
            <a:srgbClr val="FBAE40"/>
          </p15:clr>
        </p15:guide>
        <p15:guide id="2" orient="horz" pos="22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hell">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852E7520-2A33-4CD2-91FC-B7912864258F}"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5" y="225425"/>
            <a:ext cx="5220000" cy="168275"/>
          </a:xfrm>
        </p:spPr>
        <p:txBody>
          <a:bodyPr/>
          <a:lstStyle>
            <a:lvl1pPr marL="0" indent="0">
              <a:buNone/>
              <a:defRPr sz="900"/>
            </a:lvl1pPr>
          </a:lstStyle>
          <a:p>
            <a:pPr lvl="0"/>
            <a:r>
              <a:rPr lang="de-DE" dirty="0"/>
              <a:t>Kapitel/Kategorie</a:t>
            </a:r>
            <a:endParaRPr lang="de-CH" dirty="0"/>
          </a:p>
        </p:txBody>
      </p:sp>
      <p:sp>
        <p:nvSpPr>
          <p:cNvPr id="7" name="Textplatzhalter 9">
            <a:extLst>
              <a:ext uri="{FF2B5EF4-FFF2-40B4-BE49-F238E27FC236}">
                <a16:creationId xmlns:a16="http://schemas.microsoft.com/office/drawing/2014/main" id="{CCAECA1A-C65F-5DFC-9030-B03166348A18}"/>
              </a:ext>
            </a:extLst>
          </p:cNvPr>
          <p:cNvSpPr>
            <a:spLocks noGrp="1"/>
          </p:cNvSpPr>
          <p:nvPr>
            <p:ph type="body" sz="quarter" idx="14"/>
          </p:nvPr>
        </p:nvSpPr>
        <p:spPr>
          <a:xfrm>
            <a:off x="695325" y="1306674"/>
            <a:ext cx="10801350" cy="4714714"/>
          </a:xfrm>
        </p:spPr>
        <p:txBody>
          <a:bodyPr numCol="2" spcCol="576000"/>
          <a:lstStyle>
            <a:lvl1pPr marL="540000" indent="-540000">
              <a:spcBef>
                <a:spcPts val="2400"/>
              </a:spcBef>
              <a:buFont typeface="+mj-lt"/>
              <a:buAutoNum type="arabicPeriod"/>
              <a:defRPr sz="2400">
                <a:solidFill>
                  <a:schemeClr val="tx2"/>
                </a:solidFill>
              </a:defRPr>
            </a:lvl1pPr>
            <a:lvl2pPr marL="720000">
              <a:defRPr>
                <a:solidFill>
                  <a:schemeClr val="tx2"/>
                </a:solidFill>
              </a:defRPr>
            </a:lvl2pPr>
            <a:lvl3pPr marL="900000">
              <a:defRPr>
                <a:solidFill>
                  <a:schemeClr val="tx2"/>
                </a:solidFill>
              </a:defRPr>
            </a:lvl3pPr>
            <a:lvl4pPr marL="1080000">
              <a:defRPr>
                <a:solidFill>
                  <a:schemeClr val="tx2"/>
                </a:solidFill>
              </a:defRPr>
            </a:lvl4pPr>
            <a:lvl5pPr marL="12600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319003358"/>
      </p:ext>
    </p:extLst>
  </p:cSld>
  <p:clrMapOvr>
    <a:masterClrMapping/>
  </p:clrMapOvr>
  <p:extLst>
    <p:ext uri="{DCECCB84-F9BA-43D5-87BE-67443E8EF086}">
      <p15:sldGuideLst xmlns:p15="http://schemas.microsoft.com/office/powerpoint/2012/main">
        <p15:guide id="1" orient="horz" pos="82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dunkel">
    <p:bg>
      <p:bgPr>
        <a:solidFill>
          <a:schemeClr val="tx2"/>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lvl1pPr>
              <a:defRPr>
                <a:solidFill>
                  <a:schemeClr val="bg1"/>
                </a:solidFill>
              </a:defRPr>
            </a:lvl1pPr>
          </a:lstStyle>
          <a:p>
            <a:fld id="{8FF01539-F59E-46B0-A66D-EDBF1C29D576}"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lvl1pPr>
              <a:defRPr>
                <a:solidFill>
                  <a:schemeClr val="bg1"/>
                </a:solidFill>
              </a:defRPr>
            </a:lvl1p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lvl1pPr>
              <a:defRPr>
                <a:solidFill>
                  <a:schemeClr val="bg1"/>
                </a:solidFill>
              </a:defRPr>
            </a:lvl1pPr>
          </a:lstStyle>
          <a:p>
            <a:fld id="{0A6ABA92-B65E-42F5-BB28-73DA50746AED}" type="slidenum">
              <a:rPr lang="de-CH" smtClean="0"/>
              <a:pPr/>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5" y="225425"/>
            <a:ext cx="5220000" cy="168275"/>
          </a:xfrm>
        </p:spPr>
        <p:txBody>
          <a:bodyPr/>
          <a:lstStyle>
            <a:lvl1pPr marL="0" indent="0">
              <a:buNone/>
              <a:defRPr sz="900">
                <a:solidFill>
                  <a:schemeClr val="bg1"/>
                </a:solidFill>
              </a:defRPr>
            </a:lvl1pPr>
          </a:lstStyle>
          <a:p>
            <a:pPr lvl="0"/>
            <a:r>
              <a:rPr lang="de-DE" dirty="0"/>
              <a:t>Kapitel/Kategorie</a:t>
            </a:r>
            <a:endParaRPr lang="de-CH" dirty="0"/>
          </a:p>
        </p:txBody>
      </p:sp>
      <p:pic>
        <p:nvPicPr>
          <p:cNvPr id="2" name="Grafik 1">
            <a:extLst>
              <a:ext uri="{FF2B5EF4-FFF2-40B4-BE49-F238E27FC236}">
                <a16:creationId xmlns:a16="http://schemas.microsoft.com/office/drawing/2014/main" id="{0122AFB9-4D90-697A-D105-65E7E56052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4203" y="159606"/>
            <a:ext cx="1044000" cy="597470"/>
          </a:xfrm>
          <a:prstGeom prst="rect">
            <a:avLst/>
          </a:prstGeom>
        </p:spPr>
      </p:pic>
      <p:cxnSp>
        <p:nvCxnSpPr>
          <p:cNvPr id="7" name="Gerader Verbinder 6">
            <a:extLst>
              <a:ext uri="{FF2B5EF4-FFF2-40B4-BE49-F238E27FC236}">
                <a16:creationId xmlns:a16="http://schemas.microsoft.com/office/drawing/2014/main" id="{E05518E0-EA1A-31E7-64F1-5D3C4EEC41C0}"/>
              </a:ext>
            </a:extLst>
          </p:cNvPr>
          <p:cNvCxnSpPr/>
          <p:nvPr userDrawn="1"/>
        </p:nvCxnSpPr>
        <p:spPr>
          <a:xfrm>
            <a:off x="695325" y="6381750"/>
            <a:ext cx="108013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platzhalter 9">
            <a:extLst>
              <a:ext uri="{FF2B5EF4-FFF2-40B4-BE49-F238E27FC236}">
                <a16:creationId xmlns:a16="http://schemas.microsoft.com/office/drawing/2014/main" id="{53D097FC-21B8-383E-63E5-7EC626852060}"/>
              </a:ext>
            </a:extLst>
          </p:cNvPr>
          <p:cNvSpPr>
            <a:spLocks noGrp="1"/>
          </p:cNvSpPr>
          <p:nvPr>
            <p:ph type="body" sz="quarter" idx="14"/>
          </p:nvPr>
        </p:nvSpPr>
        <p:spPr>
          <a:xfrm>
            <a:off x="695325" y="1306674"/>
            <a:ext cx="10801350" cy="4714714"/>
          </a:xfrm>
        </p:spPr>
        <p:txBody>
          <a:bodyPr numCol="2" spcCol="576000"/>
          <a:lstStyle>
            <a:lvl1pPr marL="540000" indent="-540000">
              <a:spcBef>
                <a:spcPts val="2400"/>
              </a:spcBef>
              <a:buFont typeface="+mj-lt"/>
              <a:buAutoNum type="arabicPeriod"/>
              <a:defRPr sz="2400">
                <a:solidFill>
                  <a:schemeClr val="bg1"/>
                </a:solidFill>
              </a:defRPr>
            </a:lvl1pPr>
            <a:lvl2pPr marL="720000">
              <a:defRPr>
                <a:solidFill>
                  <a:schemeClr val="bg1"/>
                </a:solidFill>
              </a:defRPr>
            </a:lvl2pPr>
            <a:lvl3pPr marL="900000">
              <a:defRPr>
                <a:solidFill>
                  <a:schemeClr val="bg1"/>
                </a:solidFill>
              </a:defRPr>
            </a:lvl3pPr>
            <a:lvl4pPr marL="1080000">
              <a:defRPr>
                <a:solidFill>
                  <a:schemeClr val="bg1"/>
                </a:solidFill>
              </a:defRPr>
            </a:lvl4pPr>
            <a:lvl5pPr marL="1260000">
              <a:defRPr>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1786586359"/>
      </p:ext>
    </p:extLst>
  </p:cSld>
  <p:clrMapOvr>
    <a:masterClrMapping/>
  </p:clrMapOvr>
  <p:extLst>
    <p:ext uri="{DCECCB84-F9BA-43D5-87BE-67443E8EF086}">
      <p15:sldGuideLst xmlns:p15="http://schemas.microsoft.com/office/powerpoint/2012/main">
        <p15:guide id="1" orient="horz" pos="8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1121263F-83A9-441A-97E9-C9936174961F}"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5" y="225425"/>
            <a:ext cx="5220000" cy="168275"/>
          </a:xfrm>
        </p:spPr>
        <p:txBody>
          <a:bodyPr/>
          <a:lstStyle>
            <a:lvl1pPr marL="0" indent="0">
              <a:buNone/>
              <a:defRPr sz="900"/>
            </a:lvl1pPr>
          </a:lstStyle>
          <a:p>
            <a:pPr lvl="0"/>
            <a:r>
              <a:rPr lang="de-DE" dirty="0"/>
              <a:t>Kapitel/Kategorie</a:t>
            </a:r>
            <a:endParaRPr lang="de-CH" dirty="0"/>
          </a:p>
        </p:txBody>
      </p:sp>
    </p:spTree>
    <p:extLst>
      <p:ext uri="{BB962C8B-B14F-4D97-AF65-F5344CB8AC3E}">
        <p14:creationId xmlns:p14="http://schemas.microsoft.com/office/powerpoint/2010/main" val="256423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95325" y="1808163"/>
            <a:ext cx="5221288"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271D0FF8-98EE-4812-8DCC-DA13D86BBFFA}"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5" y="225425"/>
            <a:ext cx="5220000" cy="168275"/>
          </a:xfrm>
        </p:spPr>
        <p:txBody>
          <a:bodyPr/>
          <a:lstStyle>
            <a:lvl1pPr marL="0" indent="0">
              <a:buNone/>
              <a:defRPr sz="900"/>
            </a:lvl1pPr>
          </a:lstStyle>
          <a:p>
            <a:pPr lvl="0"/>
            <a:r>
              <a:rPr lang="de-DE" dirty="0"/>
              <a:t>Kapitel/Kategorie</a:t>
            </a:r>
            <a:endParaRPr lang="de-CH" dirty="0"/>
          </a:p>
        </p:txBody>
      </p:sp>
      <p:sp>
        <p:nvSpPr>
          <p:cNvPr id="7" name="Inhaltsplatzhalter 2">
            <a:extLst>
              <a:ext uri="{FF2B5EF4-FFF2-40B4-BE49-F238E27FC236}">
                <a16:creationId xmlns:a16="http://schemas.microsoft.com/office/drawing/2014/main" id="{133A477D-19D9-A9C1-E9E1-79FCB0AE7CCC}"/>
              </a:ext>
            </a:extLst>
          </p:cNvPr>
          <p:cNvSpPr>
            <a:spLocks noGrp="1"/>
          </p:cNvSpPr>
          <p:nvPr>
            <p:ph idx="14"/>
          </p:nvPr>
        </p:nvSpPr>
        <p:spPr>
          <a:xfrm>
            <a:off x="6275389" y="1817646"/>
            <a:ext cx="5221288"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3727304281"/>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8C29E3F-5784-704C-5627-8E41C78B5578}"/>
              </a:ext>
            </a:extLst>
          </p:cNvPr>
          <p:cNvSpPr>
            <a:spLocks noGrp="1"/>
          </p:cNvSpPr>
          <p:nvPr>
            <p:ph type="dt" sz="half" idx="10"/>
          </p:nvPr>
        </p:nvSpPr>
        <p:spPr/>
        <p:txBody>
          <a:bodyPr/>
          <a:lstStyle/>
          <a:p>
            <a:fld id="{2156CF5F-B5C2-4683-8A64-909711DF6A8E}" type="datetime1">
              <a:rPr lang="de-CH" smtClean="0"/>
              <a:t>15.10.25</a:t>
            </a:fld>
            <a:endParaRPr lang="de-CH" dirty="0"/>
          </a:p>
        </p:txBody>
      </p:sp>
      <p:sp>
        <p:nvSpPr>
          <p:cNvPr id="4" name="Fußzeilenplatzhalter 3">
            <a:extLst>
              <a:ext uri="{FF2B5EF4-FFF2-40B4-BE49-F238E27FC236}">
                <a16:creationId xmlns:a16="http://schemas.microsoft.com/office/drawing/2014/main" id="{51D8FF9B-5BBC-5465-A27D-B9B04E450070}"/>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5" name="Foliennummernplatzhalter 4">
            <a:extLst>
              <a:ext uri="{FF2B5EF4-FFF2-40B4-BE49-F238E27FC236}">
                <a16:creationId xmlns:a16="http://schemas.microsoft.com/office/drawing/2014/main" id="{BB58B448-46A2-0764-6079-5741FA115AAB}"/>
              </a:ext>
            </a:extLst>
          </p:cNvPr>
          <p:cNvSpPr>
            <a:spLocks noGrp="1"/>
          </p:cNvSpPr>
          <p:nvPr>
            <p:ph type="sldNum" sz="quarter" idx="12"/>
          </p:nvPr>
        </p:nvSpPr>
        <p:spPr/>
        <p:txBody>
          <a:bodyPr/>
          <a:lstStyle/>
          <a:p>
            <a:fld id="{0A6ABA92-B65E-42F5-BB28-73DA50746AED}" type="slidenum">
              <a:rPr lang="de-CH" smtClean="0"/>
              <a:pPr/>
              <a:t>‹Nr.›</a:t>
            </a:fld>
            <a:endParaRPr lang="de-CH" dirty="0"/>
          </a:p>
        </p:txBody>
      </p:sp>
      <p:sp>
        <p:nvSpPr>
          <p:cNvPr id="6" name="Textplatzhalter 7">
            <a:extLst>
              <a:ext uri="{FF2B5EF4-FFF2-40B4-BE49-F238E27FC236}">
                <a16:creationId xmlns:a16="http://schemas.microsoft.com/office/drawing/2014/main" id="{5B1624B7-AE1F-77FC-94D5-49041BE5B4B0}"/>
              </a:ext>
            </a:extLst>
          </p:cNvPr>
          <p:cNvSpPr>
            <a:spLocks noGrp="1"/>
          </p:cNvSpPr>
          <p:nvPr>
            <p:ph type="body" sz="quarter" idx="13" hasCustomPrompt="1"/>
          </p:nvPr>
        </p:nvSpPr>
        <p:spPr>
          <a:xfrm>
            <a:off x="695325" y="225425"/>
            <a:ext cx="5220000" cy="168275"/>
          </a:xfrm>
        </p:spPr>
        <p:txBody>
          <a:bodyPr/>
          <a:lstStyle>
            <a:lvl1pPr marL="0" indent="0">
              <a:buNone/>
              <a:defRPr sz="900"/>
            </a:lvl1pPr>
          </a:lstStyle>
          <a:p>
            <a:pPr lvl="0"/>
            <a:r>
              <a:rPr lang="de-DE" dirty="0"/>
              <a:t>Kapitel/Kategorie</a:t>
            </a:r>
            <a:endParaRPr lang="de-CH" dirty="0"/>
          </a:p>
        </p:txBody>
      </p:sp>
      <p:sp>
        <p:nvSpPr>
          <p:cNvPr id="8" name="Textplatzhalter 7">
            <a:extLst>
              <a:ext uri="{FF2B5EF4-FFF2-40B4-BE49-F238E27FC236}">
                <a16:creationId xmlns:a16="http://schemas.microsoft.com/office/drawing/2014/main" id="{BD2B766A-A9F4-EBA0-3E4F-5DD7F797A3CB}"/>
              </a:ext>
            </a:extLst>
          </p:cNvPr>
          <p:cNvSpPr>
            <a:spLocks noGrp="1"/>
          </p:cNvSpPr>
          <p:nvPr>
            <p:ph type="body" sz="quarter" idx="14" hasCustomPrompt="1"/>
          </p:nvPr>
        </p:nvSpPr>
        <p:spPr/>
        <p:txBody>
          <a:bodyPr/>
          <a:lstStyle>
            <a:lvl1pPr marL="0" indent="0">
              <a:lnSpc>
                <a:spcPct val="105000"/>
              </a:lnSpc>
              <a:spcBef>
                <a:spcPts val="0"/>
              </a:spcBef>
              <a:buNone/>
              <a:defRPr sz="4500">
                <a:solidFill>
                  <a:schemeClr val="tx2"/>
                </a:solidFill>
              </a:defRPr>
            </a:lvl1pPr>
          </a:lstStyle>
          <a:p>
            <a:pPr lvl="0"/>
            <a:r>
              <a:rPr lang="de-DE" dirty="0"/>
              <a:t>Zitat</a:t>
            </a:r>
            <a:endParaRPr lang="de-CH" dirty="0"/>
          </a:p>
        </p:txBody>
      </p:sp>
    </p:spTree>
    <p:extLst>
      <p:ext uri="{BB962C8B-B14F-4D97-AF65-F5344CB8AC3E}">
        <p14:creationId xmlns:p14="http://schemas.microsoft.com/office/powerpoint/2010/main" val="93120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95325" y="1808163"/>
            <a:ext cx="5221288"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25DB55BF-35F3-46FB-B2C1-9C2D5AE840B7}"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5" y="225425"/>
            <a:ext cx="5220000" cy="168275"/>
          </a:xfrm>
        </p:spPr>
        <p:txBody>
          <a:bodyPr/>
          <a:lstStyle>
            <a:lvl1pPr marL="0" indent="0">
              <a:buNone/>
              <a:defRPr sz="900"/>
            </a:lvl1pPr>
          </a:lstStyle>
          <a:p>
            <a:pPr lvl="0"/>
            <a:r>
              <a:rPr lang="de-DE" dirty="0"/>
              <a:t>Kapitel/Kategorie</a:t>
            </a:r>
            <a:endParaRPr lang="de-CH" dirty="0"/>
          </a:p>
        </p:txBody>
      </p:sp>
      <p:sp>
        <p:nvSpPr>
          <p:cNvPr id="10" name="Bildplatzhalter 9">
            <a:extLst>
              <a:ext uri="{FF2B5EF4-FFF2-40B4-BE49-F238E27FC236}">
                <a16:creationId xmlns:a16="http://schemas.microsoft.com/office/drawing/2014/main" id="{2F956B01-DDE8-0EBD-0BF3-9849225E2AF6}"/>
              </a:ext>
            </a:extLst>
          </p:cNvPr>
          <p:cNvSpPr>
            <a:spLocks noGrp="1"/>
          </p:cNvSpPr>
          <p:nvPr>
            <p:ph type="pic" sz="quarter" idx="14"/>
          </p:nvPr>
        </p:nvSpPr>
        <p:spPr>
          <a:xfrm>
            <a:off x="6275388" y="1808164"/>
            <a:ext cx="5221287" cy="3708400"/>
          </a:xfrm>
          <a:solidFill>
            <a:schemeClr val="bg1">
              <a:lumMod val="85000"/>
            </a:schemeClr>
          </a:solidFill>
        </p:spPr>
        <p:txBody>
          <a:bodyPr/>
          <a:lstStyle>
            <a:lvl1pPr marL="0" indent="0" algn="ctr">
              <a:buNone/>
              <a:defRPr/>
            </a:lvl1pPr>
          </a:lstStyle>
          <a:p>
            <a:r>
              <a:rPr lang="de-DE"/>
              <a:t>Bild durch Klicken auf Symbol hinzufügen</a:t>
            </a:r>
            <a:endParaRPr lang="de-CH" dirty="0"/>
          </a:p>
        </p:txBody>
      </p:sp>
      <p:sp>
        <p:nvSpPr>
          <p:cNvPr id="11" name="Textplatzhalter 7">
            <a:extLst>
              <a:ext uri="{FF2B5EF4-FFF2-40B4-BE49-F238E27FC236}">
                <a16:creationId xmlns:a16="http://schemas.microsoft.com/office/drawing/2014/main" id="{ACC94A0D-62AF-358E-9D8F-F319F432A323}"/>
              </a:ext>
            </a:extLst>
          </p:cNvPr>
          <p:cNvSpPr>
            <a:spLocks noGrp="1"/>
          </p:cNvSpPr>
          <p:nvPr>
            <p:ph type="body" sz="quarter" idx="15" hasCustomPrompt="1"/>
          </p:nvPr>
        </p:nvSpPr>
        <p:spPr>
          <a:xfrm>
            <a:off x="6275389" y="5667375"/>
            <a:ext cx="5221286" cy="354013"/>
          </a:xfrm>
        </p:spPr>
        <p:txBody>
          <a:bodyPr/>
          <a:lstStyle>
            <a:lvl1pPr marL="0" indent="0">
              <a:buNone/>
              <a:defRPr sz="900"/>
            </a:lvl1pPr>
          </a:lstStyle>
          <a:p>
            <a:pPr lvl="0"/>
            <a:r>
              <a:rPr lang="de-DE" dirty="0"/>
              <a:t>Bildlegende optional</a:t>
            </a:r>
            <a:endParaRPr lang="de-CH" dirty="0"/>
          </a:p>
        </p:txBody>
      </p:sp>
    </p:spTree>
    <p:extLst>
      <p:ext uri="{BB962C8B-B14F-4D97-AF65-F5344CB8AC3E}">
        <p14:creationId xmlns:p14="http://schemas.microsoft.com/office/powerpoint/2010/main" val="345223487"/>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3475" userDrawn="1">
          <p15:clr>
            <a:srgbClr val="FBAE40"/>
          </p15:clr>
        </p15:guide>
        <p15:guide id="4" orient="horz" pos="35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p:nvPr>
        </p:nvSpPr>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275386" y="1808163"/>
            <a:ext cx="5221288"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4857FD85-AC0B-4D14-821D-FE9B94825D7E}"/>
              </a:ext>
            </a:extLst>
          </p:cNvPr>
          <p:cNvSpPr>
            <a:spLocks noGrp="1"/>
          </p:cNvSpPr>
          <p:nvPr>
            <p:ph type="dt" sz="half" idx="10"/>
          </p:nvPr>
        </p:nvSpPr>
        <p:spPr/>
        <p:txBody>
          <a:bodyPr/>
          <a:lstStyle/>
          <a:p>
            <a:fld id="{C508F0F7-350D-443F-B7CC-8AC19D93808A}" type="datetime1">
              <a:rPr lang="de-CH" smtClean="0"/>
              <a:t>15.10.25</a:t>
            </a:fld>
            <a:endParaRPr lang="de-CH" dirty="0"/>
          </a:p>
        </p:txBody>
      </p:sp>
      <p:sp>
        <p:nvSpPr>
          <p:cNvPr id="5" name="Fußzeilenplatzhalter 4">
            <a:extLst>
              <a:ext uri="{FF2B5EF4-FFF2-40B4-BE49-F238E27FC236}">
                <a16:creationId xmlns:a16="http://schemas.microsoft.com/office/drawing/2014/main" id="{32010953-3546-4290-BA6D-D7F662A3FBED}"/>
              </a:ext>
            </a:extLst>
          </p:cNvPr>
          <p:cNvSpPr>
            <a:spLocks noGrp="1"/>
          </p:cNvSpPr>
          <p:nvPr>
            <p:ph type="ftr" sz="quarter" idx="11"/>
          </p:nvPr>
        </p:nvSpPr>
        <p:spPr/>
        <p:txBody>
          <a:body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AB592DEC-4CF7-48F6-B4FE-D0061E31B7B0}"/>
              </a:ext>
            </a:extLst>
          </p:cNvPr>
          <p:cNvSpPr>
            <a:spLocks noGrp="1"/>
          </p:cNvSpPr>
          <p:nvPr>
            <p:ph type="sldNum" sz="quarter" idx="12"/>
          </p:nvPr>
        </p:nvSpPr>
        <p:spPr/>
        <p:txBody>
          <a:bodyPr/>
          <a:lstStyle/>
          <a:p>
            <a:fld id="{0A6ABA92-B65E-42F5-BB28-73DA50746AED}" type="slidenum">
              <a:rPr lang="de-CH" smtClean="0"/>
              <a:t>‹Nr.›</a:t>
            </a:fld>
            <a:endParaRPr lang="de-CH" dirty="0"/>
          </a:p>
        </p:txBody>
      </p:sp>
      <p:sp>
        <p:nvSpPr>
          <p:cNvPr id="8" name="Textplatzhalter 7">
            <a:extLst>
              <a:ext uri="{FF2B5EF4-FFF2-40B4-BE49-F238E27FC236}">
                <a16:creationId xmlns:a16="http://schemas.microsoft.com/office/drawing/2014/main" id="{78016FF8-BC3E-62B7-36C8-DF1DB1FDD01F}"/>
              </a:ext>
            </a:extLst>
          </p:cNvPr>
          <p:cNvSpPr>
            <a:spLocks noGrp="1"/>
          </p:cNvSpPr>
          <p:nvPr>
            <p:ph type="body" sz="quarter" idx="13" hasCustomPrompt="1"/>
          </p:nvPr>
        </p:nvSpPr>
        <p:spPr>
          <a:xfrm>
            <a:off x="695326" y="225425"/>
            <a:ext cx="5221288" cy="168275"/>
          </a:xfrm>
        </p:spPr>
        <p:txBody>
          <a:bodyPr/>
          <a:lstStyle>
            <a:lvl1pPr marL="0" indent="0">
              <a:buNone/>
              <a:defRPr sz="900"/>
            </a:lvl1pPr>
          </a:lstStyle>
          <a:p>
            <a:pPr lvl="0"/>
            <a:r>
              <a:rPr lang="de-DE" dirty="0"/>
              <a:t>Kapitel/Kategorie</a:t>
            </a:r>
            <a:endParaRPr lang="de-CH" dirty="0"/>
          </a:p>
        </p:txBody>
      </p:sp>
      <p:sp>
        <p:nvSpPr>
          <p:cNvPr id="10" name="Bildplatzhalter 9">
            <a:extLst>
              <a:ext uri="{FF2B5EF4-FFF2-40B4-BE49-F238E27FC236}">
                <a16:creationId xmlns:a16="http://schemas.microsoft.com/office/drawing/2014/main" id="{2F956B01-DDE8-0EBD-0BF3-9849225E2AF6}"/>
              </a:ext>
            </a:extLst>
          </p:cNvPr>
          <p:cNvSpPr>
            <a:spLocks noGrp="1"/>
          </p:cNvSpPr>
          <p:nvPr>
            <p:ph type="pic" sz="quarter" idx="14"/>
          </p:nvPr>
        </p:nvSpPr>
        <p:spPr>
          <a:xfrm>
            <a:off x="695328" y="1808164"/>
            <a:ext cx="5221287" cy="3708400"/>
          </a:xfrm>
          <a:solidFill>
            <a:schemeClr val="bg1">
              <a:lumMod val="85000"/>
            </a:schemeClr>
          </a:solidFill>
        </p:spPr>
        <p:txBody>
          <a:bodyPr/>
          <a:lstStyle>
            <a:lvl1pPr marL="0" indent="0" algn="ctr">
              <a:buNone/>
              <a:defRPr/>
            </a:lvl1pPr>
          </a:lstStyle>
          <a:p>
            <a:r>
              <a:rPr lang="de-DE"/>
              <a:t>Bild durch Klicken auf Symbol hinzufügen</a:t>
            </a:r>
            <a:endParaRPr lang="de-CH" dirty="0"/>
          </a:p>
        </p:txBody>
      </p:sp>
      <p:sp>
        <p:nvSpPr>
          <p:cNvPr id="11" name="Textplatzhalter 7">
            <a:extLst>
              <a:ext uri="{FF2B5EF4-FFF2-40B4-BE49-F238E27FC236}">
                <a16:creationId xmlns:a16="http://schemas.microsoft.com/office/drawing/2014/main" id="{ACC94A0D-62AF-358E-9D8F-F319F432A323}"/>
              </a:ext>
            </a:extLst>
          </p:cNvPr>
          <p:cNvSpPr>
            <a:spLocks noGrp="1"/>
          </p:cNvSpPr>
          <p:nvPr>
            <p:ph type="body" sz="quarter" idx="15" hasCustomPrompt="1"/>
          </p:nvPr>
        </p:nvSpPr>
        <p:spPr>
          <a:xfrm>
            <a:off x="695329" y="5667375"/>
            <a:ext cx="5221286" cy="354013"/>
          </a:xfrm>
        </p:spPr>
        <p:txBody>
          <a:bodyPr/>
          <a:lstStyle>
            <a:lvl1pPr marL="0" indent="0">
              <a:buNone/>
              <a:defRPr sz="900"/>
            </a:lvl1pPr>
          </a:lstStyle>
          <a:p>
            <a:pPr lvl="0"/>
            <a:r>
              <a:rPr lang="de-DE" dirty="0"/>
              <a:t>Bildlegende optional</a:t>
            </a:r>
            <a:endParaRPr lang="de-CH" dirty="0"/>
          </a:p>
        </p:txBody>
      </p:sp>
    </p:spTree>
    <p:extLst>
      <p:ext uri="{BB962C8B-B14F-4D97-AF65-F5344CB8AC3E}">
        <p14:creationId xmlns:p14="http://schemas.microsoft.com/office/powerpoint/2010/main" val="4048806007"/>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3475">
          <p15:clr>
            <a:srgbClr val="FBAE40"/>
          </p15:clr>
        </p15:guide>
        <p15:guide id="4" orient="horz" pos="356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95325" y="800100"/>
            <a:ext cx="10801350" cy="487279"/>
          </a:xfrm>
          <a:prstGeom prst="rect">
            <a:avLst/>
          </a:prstGeom>
        </p:spPr>
        <p:txBody>
          <a:bodyPr vert="horz" lIns="0" tIns="0" rIns="0" bIns="0" rtlCol="0" anchor="t" anchorCtr="0">
            <a:noAutofit/>
          </a:bodyPr>
          <a:lstStyle/>
          <a:p>
            <a:r>
              <a:rPr lang="de-CH" dirty="0"/>
              <a:t>Mastertitelformat bearbeiten</a:t>
            </a:r>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95325" y="1808163"/>
            <a:ext cx="10801350" cy="4213225"/>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4" name="Datumsplatzhalter 3">
            <a:extLst>
              <a:ext uri="{FF2B5EF4-FFF2-40B4-BE49-F238E27FC236}">
                <a16:creationId xmlns:a16="http://schemas.microsoft.com/office/drawing/2014/main" id="{86B66F5F-246B-41C3-A7EF-74B5848C435E}"/>
              </a:ext>
            </a:extLst>
          </p:cNvPr>
          <p:cNvSpPr>
            <a:spLocks noGrp="1"/>
          </p:cNvSpPr>
          <p:nvPr>
            <p:ph type="dt" sz="half" idx="2"/>
          </p:nvPr>
        </p:nvSpPr>
        <p:spPr>
          <a:xfrm>
            <a:off x="695325" y="6561138"/>
            <a:ext cx="657225" cy="296862"/>
          </a:xfrm>
          <a:prstGeom prst="rect">
            <a:avLst/>
          </a:prstGeom>
        </p:spPr>
        <p:txBody>
          <a:bodyPr vert="horz" lIns="0" tIns="0" rIns="0" bIns="0" rtlCol="0" anchor="t" anchorCtr="0"/>
          <a:lstStyle>
            <a:lvl1pPr algn="l">
              <a:defRPr sz="700">
                <a:solidFill>
                  <a:schemeClr val="tx1"/>
                </a:solidFill>
              </a:defRPr>
            </a:lvl1pPr>
          </a:lstStyle>
          <a:p>
            <a:fld id="{B5D9972A-FF97-45E1-ADFB-225B0B8CB2F5}" type="datetime1">
              <a:rPr lang="de-CH" smtClean="0"/>
              <a:t>15.10.25</a:t>
            </a:fld>
            <a:endParaRPr lang="de-CH" dirty="0"/>
          </a:p>
        </p:txBody>
      </p:sp>
      <p:sp>
        <p:nvSpPr>
          <p:cNvPr id="5" name="Fußzeilenplatzhalter 4">
            <a:extLst>
              <a:ext uri="{FF2B5EF4-FFF2-40B4-BE49-F238E27FC236}">
                <a16:creationId xmlns:a16="http://schemas.microsoft.com/office/drawing/2014/main" id="{BA7469D3-D758-4D66-B52B-335D0B004E98}"/>
              </a:ext>
            </a:extLst>
          </p:cNvPr>
          <p:cNvSpPr>
            <a:spLocks noGrp="1"/>
          </p:cNvSpPr>
          <p:nvPr>
            <p:ph type="ftr" sz="quarter" idx="3"/>
          </p:nvPr>
        </p:nvSpPr>
        <p:spPr>
          <a:xfrm>
            <a:off x="1352550" y="6561138"/>
            <a:ext cx="6800850" cy="296862"/>
          </a:xfrm>
          <a:prstGeom prst="rect">
            <a:avLst/>
          </a:prstGeom>
        </p:spPr>
        <p:txBody>
          <a:bodyPr vert="horz" lIns="0" tIns="0" rIns="0" bIns="0" rtlCol="0" anchor="t" anchorCtr="0"/>
          <a:lstStyle>
            <a:lvl1pPr algn="l">
              <a:defRPr sz="700">
                <a:solidFill>
                  <a:schemeClr val="tx1"/>
                </a:solidFill>
              </a:defRPr>
            </a:lvl1pPr>
          </a:lstStyle>
          <a:p>
            <a:r>
              <a:rPr lang="de-DE"/>
              <a:t>Titel der Präsentation | Titel Vorname Name, Funktion, Abteilung</a:t>
            </a:r>
            <a:endParaRPr lang="de-CH" dirty="0"/>
          </a:p>
        </p:txBody>
      </p:sp>
      <p:sp>
        <p:nvSpPr>
          <p:cNvPr id="6" name="Foliennummernplatzhalter 5">
            <a:extLst>
              <a:ext uri="{FF2B5EF4-FFF2-40B4-BE49-F238E27FC236}">
                <a16:creationId xmlns:a16="http://schemas.microsoft.com/office/drawing/2014/main" id="{B6B6E1BC-0BF1-4586-8DE0-316908CCD9C2}"/>
              </a:ext>
            </a:extLst>
          </p:cNvPr>
          <p:cNvSpPr>
            <a:spLocks noGrp="1"/>
          </p:cNvSpPr>
          <p:nvPr>
            <p:ph type="sldNum" sz="quarter" idx="4"/>
          </p:nvPr>
        </p:nvSpPr>
        <p:spPr>
          <a:xfrm>
            <a:off x="8610599" y="6561138"/>
            <a:ext cx="2886075" cy="296862"/>
          </a:xfrm>
          <a:prstGeom prst="rect">
            <a:avLst/>
          </a:prstGeom>
        </p:spPr>
        <p:txBody>
          <a:bodyPr vert="horz" lIns="0" tIns="0" rIns="0" bIns="0" rtlCol="0" anchor="t" anchorCtr="0"/>
          <a:lstStyle>
            <a:lvl1pPr algn="r">
              <a:defRPr sz="700">
                <a:solidFill>
                  <a:schemeClr val="tx1"/>
                </a:solidFill>
              </a:defRPr>
            </a:lvl1pPr>
          </a:lstStyle>
          <a:p>
            <a:fld id="{0A6ABA92-B65E-42F5-BB28-73DA50746AED}" type="slidenum">
              <a:rPr lang="de-CH" smtClean="0"/>
              <a:pPr/>
              <a:t>‹Nr.›</a:t>
            </a:fld>
            <a:endParaRPr lang="de-CH" dirty="0"/>
          </a:p>
        </p:txBody>
      </p:sp>
      <p:pic>
        <p:nvPicPr>
          <p:cNvPr id="8" name="Grafik 7">
            <a:extLst>
              <a:ext uri="{FF2B5EF4-FFF2-40B4-BE49-F238E27FC236}">
                <a16:creationId xmlns:a16="http://schemas.microsoft.com/office/drawing/2014/main" id="{82D38997-2621-AD63-8CC0-CB93D437186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4203" y="159606"/>
            <a:ext cx="1044000" cy="597470"/>
          </a:xfrm>
          <a:prstGeom prst="rect">
            <a:avLst/>
          </a:prstGeom>
        </p:spPr>
      </p:pic>
      <p:cxnSp>
        <p:nvCxnSpPr>
          <p:cNvPr id="11" name="Gerader Verbinder 10">
            <a:extLst>
              <a:ext uri="{FF2B5EF4-FFF2-40B4-BE49-F238E27FC236}">
                <a16:creationId xmlns:a16="http://schemas.microsoft.com/office/drawing/2014/main" id="{40C3C27A-EA2B-0C7D-525A-827203F20C7B}"/>
              </a:ext>
            </a:extLst>
          </p:cNvPr>
          <p:cNvCxnSpPr/>
          <p:nvPr userDrawn="1"/>
        </p:nvCxnSpPr>
        <p:spPr>
          <a:xfrm>
            <a:off x="695325" y="6381750"/>
            <a:ext cx="108013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0" r:id="rId5"/>
    <p:sldLayoutId id="2147483659" r:id="rId6"/>
    <p:sldLayoutId id="2147483660" r:id="rId7"/>
    <p:sldLayoutId id="2147483661" r:id="rId8"/>
    <p:sldLayoutId id="2147483662" r:id="rId9"/>
    <p:sldLayoutId id="2147483666" r:id="rId10"/>
    <p:sldLayoutId id="2147483667" r:id="rId11"/>
    <p:sldLayoutId id="2147483663" r:id="rId12"/>
    <p:sldLayoutId id="2147483664" r:id="rId13"/>
    <p:sldLayoutId id="2147483654" r:id="rId14"/>
    <p:sldLayoutId id="2147483655" r:id="rId15"/>
    <p:sldLayoutId id="2147483665" r:id="rId16"/>
  </p:sldLayoutIdLst>
  <p:hf hdr="0"/>
  <p:txStyles>
    <p:title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142">
          <p15:clr>
            <a:srgbClr val="F26B43"/>
          </p15:clr>
        </p15:guide>
        <p15:guide id="4" orient="horz" pos="1139">
          <p15:clr>
            <a:srgbClr val="F26B43"/>
          </p15:clr>
        </p15:guide>
        <p15:guide id="5" orient="horz" pos="3793">
          <p15:clr>
            <a:srgbClr val="F26B43"/>
          </p15:clr>
        </p15:guide>
        <p15:guide id="7" orient="horz" pos="504">
          <p15:clr>
            <a:srgbClr val="F26B43"/>
          </p15:clr>
        </p15:guide>
        <p15:guide id="9" orient="horz" pos="41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defRPr>
            </a:lvl1pPr>
          </a:lstStyle>
          <a:p>
            <a:pPr>
              <a:defRPr/>
            </a:pPr>
            <a:r>
              <a:rPr lang="de-DE"/>
              <a:t>Präsentation RC Werdenberg 13.07.2011</a:t>
            </a: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E91B5069-7EA6-459E-8E91-88F760CE7D4C}" type="slidenum">
              <a:rPr lang="de-DE"/>
              <a:pPr>
                <a:defRPr/>
              </a:pPr>
              <a:t>‹Nr.›</a:t>
            </a:fld>
            <a:endParaRPr lang="de-DE"/>
          </a:p>
        </p:txBody>
      </p:sp>
    </p:spTree>
    <p:extLst>
      <p:ext uri="{BB962C8B-B14F-4D97-AF65-F5344CB8AC3E}">
        <p14:creationId xmlns:p14="http://schemas.microsoft.com/office/powerpoint/2010/main" val="799072415"/>
      </p:ext>
    </p:extLst>
  </p:cSld>
  <p:clrMap bg1="lt1" tx1="dk1" bg2="lt2" tx2="dk2" accent1="accent1" accent2="accent2" accent3="accent3" accent4="accent4" accent5="accent5" accent6="accent6" hlink="hlink" folHlink="folHlink"/>
  <p:sldLayoutIdLst>
    <p:sldLayoutId id="2147483669" r:id="rId1"/>
    <p:sldLayoutId id="2147483670" r:id="rId2"/>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hyperlink" Target="http://www.zwaenge.ch/" TargetMode="External"/><Relationship Id="rId13" Type="http://schemas.openxmlformats.org/officeDocument/2006/relationships/hyperlink" Target="http://www.selbsthilfe-vorarlberg.at/" TargetMode="External"/><Relationship Id="rId3" Type="http://schemas.openxmlformats.org/officeDocument/2006/relationships/hyperlink" Target="http://www.psychiatrie-sg.ch/angehoerige" TargetMode="External"/><Relationship Id="rId7" Type="http://schemas.openxmlformats.org/officeDocument/2006/relationships/hyperlink" Target="http://www.depressionen.ch/" TargetMode="External"/><Relationship Id="rId12" Type="http://schemas.openxmlformats.org/officeDocument/2006/relationships/hyperlink" Target="http://www.kose.llv.li/" TargetMode="External"/><Relationship Id="rId2" Type="http://schemas.openxmlformats.org/officeDocument/2006/relationships/image" Target="../media/image4.png"/><Relationship Id="rId16" Type="http://schemas.openxmlformats.org/officeDocument/2006/relationships/hyperlink" Target="http://www.vbw.li/sozialpsychiatrische-dienste" TargetMode="External"/><Relationship Id="rId1" Type="http://schemas.openxmlformats.org/officeDocument/2006/relationships/slideLayout" Target="../slideLayouts/slideLayout5.xml"/><Relationship Id="rId6" Type="http://schemas.openxmlformats.org/officeDocument/2006/relationships/hyperlink" Target="http://www.stand-by-you.ch/" TargetMode="External"/><Relationship Id="rId11" Type="http://schemas.openxmlformats.org/officeDocument/2006/relationships/hyperlink" Target="http://www.selbsthilfeschweiz.ch/" TargetMode="External"/><Relationship Id="rId5" Type="http://schemas.openxmlformats.org/officeDocument/2006/relationships/hyperlink" Target="http://www.ofpg.ch/" TargetMode="External"/><Relationship Id="rId15" Type="http://schemas.openxmlformats.org/officeDocument/2006/relationships/hyperlink" Target="http://www.psychiatrie-sg.ch/" TargetMode="External"/><Relationship Id="rId10" Type="http://schemas.openxmlformats.org/officeDocument/2006/relationships/hyperlink" Target="http://www.nahestehende-und-sucht.ch/" TargetMode="External"/><Relationship Id="rId4" Type="http://schemas.openxmlformats.org/officeDocument/2006/relationships/hyperlink" Target="http://www.angehoerige.ch/" TargetMode="External"/><Relationship Id="rId9" Type="http://schemas.openxmlformats.org/officeDocument/2006/relationships/hyperlink" Target="http://www.aphs.ch/" TargetMode="External"/><Relationship Id="rId14" Type="http://schemas.openxmlformats.org/officeDocument/2006/relationships/hyperlink" Target="http://www.trialog-antistigma.ch/"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www.kit.li/" TargetMode="External"/><Relationship Id="rId5" Type="http://schemas.openxmlformats.org/officeDocument/2006/relationships/hyperlink" Target="mailto:kit@kit.li" TargetMode="Externa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chart" Target="../charts/chart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5.jpeg"/><Relationship Id="rId1" Type="http://schemas.openxmlformats.org/officeDocument/2006/relationships/slideLayout" Target="../slideLayouts/slideLayout18.xml"/><Relationship Id="rId5" Type="http://schemas.openxmlformats.org/officeDocument/2006/relationships/hyperlink" Target="mailto:kit@kit.li" TargetMode="External"/><Relationship Id="rId4" Type="http://schemas.openxmlformats.org/officeDocument/2006/relationships/hyperlink" Target="tel:+423230050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2793B-856D-EB56-7738-9F2891F2B9A0}"/>
              </a:ext>
            </a:extLst>
          </p:cNvPr>
          <p:cNvSpPr>
            <a:spLocks noGrp="1"/>
          </p:cNvSpPr>
          <p:nvPr>
            <p:ph type="ctrTitle"/>
          </p:nvPr>
        </p:nvSpPr>
        <p:spPr>
          <a:xfrm>
            <a:off x="695325" y="1606127"/>
            <a:ext cx="8340725" cy="2520949"/>
          </a:xfrm>
        </p:spPr>
        <p:txBody>
          <a:bodyPr/>
          <a:lstStyle/>
          <a:p>
            <a:r>
              <a:rPr lang="de-CH" dirty="0">
                <a:latin typeface="Calibri" panose="020F0502020204030204" pitchFamily="34" charset="0"/>
                <a:cs typeface="Calibri" panose="020F0502020204030204" pitchFamily="34" charset="0"/>
              </a:rPr>
              <a:t>«Wenn Nähe zur Belastung wird – Angehörige psychisch kranker Menschen am Limit» </a:t>
            </a:r>
          </a:p>
        </p:txBody>
      </p:sp>
      <p:sp>
        <p:nvSpPr>
          <p:cNvPr id="3" name="Untertitel 2">
            <a:extLst>
              <a:ext uri="{FF2B5EF4-FFF2-40B4-BE49-F238E27FC236}">
                <a16:creationId xmlns:a16="http://schemas.microsoft.com/office/drawing/2014/main" id="{0D6C6108-34CF-855D-85C3-032AEF9623F5}"/>
              </a:ext>
            </a:extLst>
          </p:cNvPr>
          <p:cNvSpPr>
            <a:spLocks noGrp="1"/>
          </p:cNvSpPr>
          <p:nvPr>
            <p:ph type="subTitle" idx="1"/>
          </p:nvPr>
        </p:nvSpPr>
        <p:spPr>
          <a:xfrm>
            <a:off x="695325" y="4355252"/>
            <a:ext cx="8340725" cy="1666135"/>
          </a:xfrm>
        </p:spPr>
        <p:txBody>
          <a:bodyPr/>
          <a:lstStyle/>
          <a:p>
            <a:r>
              <a:rPr lang="de-DE" dirty="0">
                <a:latin typeface="Calibri" panose="020F0502020204030204" pitchFamily="34" charset="0"/>
                <a:cs typeface="Calibri" panose="020F0502020204030204" pitchFamily="34" charset="0"/>
              </a:rPr>
              <a:t>Thomas Lampert, Angehörigenberater Klinik St.Pirminsberg Pfäfers</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2025</a:t>
            </a:r>
          </a:p>
        </p:txBody>
      </p:sp>
      <p:pic>
        <p:nvPicPr>
          <p:cNvPr id="5" name="Grafik 4">
            <a:extLst>
              <a:ext uri="{FF2B5EF4-FFF2-40B4-BE49-F238E27FC236}">
                <a16:creationId xmlns:a16="http://schemas.microsoft.com/office/drawing/2014/main" id="{A8593433-793D-4D24-9314-8DDCBC20389A}"/>
              </a:ext>
            </a:extLst>
          </p:cNvPr>
          <p:cNvPicPr>
            <a:picLocks noChangeAspect="1"/>
          </p:cNvPicPr>
          <p:nvPr/>
        </p:nvPicPr>
        <p:blipFill>
          <a:blip r:embed="rId2"/>
          <a:stretch>
            <a:fillRect/>
          </a:stretch>
        </p:blipFill>
        <p:spPr>
          <a:xfrm>
            <a:off x="8909820" y="336087"/>
            <a:ext cx="2933851" cy="1498677"/>
          </a:xfrm>
          <a:prstGeom prst="rect">
            <a:avLst/>
          </a:prstGeom>
        </p:spPr>
      </p:pic>
    </p:spTree>
    <p:extLst>
      <p:ext uri="{BB962C8B-B14F-4D97-AF65-F5344CB8AC3E}">
        <p14:creationId xmlns:p14="http://schemas.microsoft.com/office/powerpoint/2010/main" val="387945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Bindungsentwicklung</a:t>
            </a:r>
          </a:p>
          <a:p>
            <a:pPr algn="l">
              <a:defRPr/>
            </a:pPr>
            <a:endParaRPr lang="de-CH" sz="2000" dirty="0">
              <a:latin typeface="Calibri" panose="020F0502020204030204" pitchFamily="34" charset="0"/>
            </a:endParaRPr>
          </a:p>
          <a:p>
            <a:pPr marL="0" indent="0" algn="l">
              <a:buNone/>
              <a:defRPr/>
            </a:pPr>
            <a:r>
              <a:rPr lang="de-CH" sz="2000" dirty="0">
                <a:latin typeface="Calibri" panose="020F0502020204030204" pitchFamily="34" charset="0"/>
              </a:rPr>
              <a:t>Grundlegende Bindungsmuster bleiben latent wirksam, aber:</a:t>
            </a:r>
          </a:p>
          <a:p>
            <a:pPr marL="0" indent="0" algn="l">
              <a:buNone/>
              <a:defRPr/>
            </a:pPr>
            <a:endParaRPr lang="de-CH" sz="2000" dirty="0">
              <a:latin typeface="Calibri" panose="020F0502020204030204" pitchFamily="34" charset="0"/>
            </a:endParaRPr>
          </a:p>
          <a:p>
            <a:pPr algn="l">
              <a:defRPr/>
            </a:pPr>
            <a:r>
              <a:rPr lang="de-CH" sz="2000" dirty="0">
                <a:latin typeface="Calibri" panose="020F0502020204030204" pitchFamily="34" charset="0"/>
              </a:rPr>
              <a:t>Positive Erfahrungen, die aktive Arbeit an Beziehungen und Bewertungsprozessen, die erlebte Selbstwirksamkeit (auch mit Unterstützung durch Psychotherapie) können die Bindungssicherheit erhöhen.</a:t>
            </a:r>
          </a:p>
          <a:p>
            <a:pPr algn="l">
              <a:defRPr/>
            </a:pPr>
            <a:r>
              <a:rPr lang="de-CH" sz="2000" dirty="0">
                <a:latin typeface="Calibri" panose="020F0502020204030204" pitchFamily="34" charset="0"/>
              </a:rPr>
              <a:t>Verluste von relevanten Bezugspersonen, Isolation, Rollenverluste, Beeinträchtigungen, Traumata können die Bindungssicherheit mindern.</a:t>
            </a:r>
            <a:endParaRPr lang="de-CH" sz="2000" dirty="0">
              <a:latin typeface="Calibri" panose="020F0502020204030204" pitchFamily="34" charset="0"/>
              <a:sym typeface="Wingdings 3"/>
            </a:endParaRPr>
          </a:p>
          <a:p>
            <a:pPr marL="0" indent="0">
              <a:buNone/>
            </a:pPr>
            <a:endParaRPr lang="de-CH" sz="1400" dirty="0"/>
          </a:p>
          <a:p>
            <a:endParaRPr lang="de-CH" sz="1400" dirty="0"/>
          </a:p>
          <a:p>
            <a:endParaRPr lang="de-CH" sz="1400" dirty="0"/>
          </a:p>
        </p:txBody>
      </p:sp>
    </p:spTree>
    <p:extLst>
      <p:ext uri="{BB962C8B-B14F-4D97-AF65-F5344CB8AC3E}">
        <p14:creationId xmlns:p14="http://schemas.microsoft.com/office/powerpoint/2010/main" val="343384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fontScale="85000" lnSpcReduction="20000"/>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100" b="1" dirty="0"/>
              <a:t>Potentiale familiärer Beziehungen </a:t>
            </a:r>
          </a:p>
          <a:p>
            <a:pPr marL="0" indent="0" algn="l">
              <a:buNone/>
            </a:pPr>
            <a:endParaRPr lang="de-CH" sz="1900" dirty="0"/>
          </a:p>
          <a:p>
            <a:pPr marL="0" indent="0" algn="l">
              <a:buNone/>
            </a:pPr>
            <a:r>
              <a:rPr lang="de-CH" sz="2100" dirty="0"/>
              <a:t>Familienbeziehungen beinhalten sowohl ein </a:t>
            </a:r>
            <a:r>
              <a:rPr lang="de-CH" sz="2100" b="1" dirty="0"/>
              <a:t>Risikopotenzial</a:t>
            </a:r>
            <a:r>
              <a:rPr lang="de-CH" sz="2100" dirty="0"/>
              <a:t> störungsaufrechterhaltender Faktoren </a:t>
            </a:r>
          </a:p>
          <a:p>
            <a:pPr marL="342900" indent="-342900" algn="l">
              <a:buFont typeface="Arial" panose="020B0604020202020204" pitchFamily="34" charset="0"/>
              <a:buChar char="•"/>
            </a:pPr>
            <a:r>
              <a:rPr lang="de-CH" sz="2100" dirty="0"/>
              <a:t>negative </a:t>
            </a:r>
            <a:r>
              <a:rPr lang="de-CH" sz="2100" dirty="0" err="1"/>
              <a:t>Aufschaukelung</a:t>
            </a:r>
            <a:endParaRPr lang="de-CH" sz="2100" dirty="0"/>
          </a:p>
          <a:p>
            <a:pPr marL="342900" indent="-342900" algn="l">
              <a:buFont typeface="Arial" panose="020B0604020202020204" pitchFamily="34" charset="0"/>
              <a:buChar char="•"/>
            </a:pPr>
            <a:r>
              <a:rPr lang="de-CH" sz="2100" dirty="0"/>
              <a:t>Übertragungs-Effekte</a:t>
            </a:r>
          </a:p>
          <a:p>
            <a:pPr marL="342900" indent="-342900" algn="l">
              <a:buFont typeface="Arial" panose="020B0604020202020204" pitchFamily="34" charset="0"/>
              <a:buChar char="•"/>
            </a:pPr>
            <a:r>
              <a:rPr lang="de-CH" sz="2100" dirty="0"/>
              <a:t>intrafamiliäre Teufelskreise</a:t>
            </a:r>
          </a:p>
          <a:p>
            <a:pPr algn="l"/>
            <a:endParaRPr lang="de-CH" sz="2100" dirty="0"/>
          </a:p>
          <a:p>
            <a:pPr marL="0" indent="0" algn="l">
              <a:buNone/>
            </a:pPr>
            <a:r>
              <a:rPr lang="de-CH" sz="2100" dirty="0"/>
              <a:t>wie auch ein </a:t>
            </a:r>
            <a:r>
              <a:rPr lang="de-CH" sz="2100" b="1" dirty="0"/>
              <a:t>Ressourcen- und Chancenpotenzial </a:t>
            </a:r>
            <a:r>
              <a:rPr lang="de-CH" sz="2100" dirty="0"/>
              <a:t>mit schützenden und die psychische Entwicklung ihrer Mitglieder fördernde Faktoren</a:t>
            </a:r>
          </a:p>
          <a:p>
            <a:pPr marL="342900" indent="-342900" algn="l">
              <a:buFont typeface="Arial" panose="020B0604020202020204" pitchFamily="34" charset="0"/>
              <a:buChar char="•"/>
            </a:pPr>
            <a:r>
              <a:rPr lang="de-CH" sz="2100" dirty="0"/>
              <a:t>«Bedingungslose» Liebe und Fürsorge Angesichts Kummer und Gefahr</a:t>
            </a:r>
          </a:p>
          <a:p>
            <a:pPr marL="342900" indent="-342900" algn="l">
              <a:buFont typeface="Arial" panose="020B0604020202020204" pitchFamily="34" charset="0"/>
              <a:buChar char="•"/>
            </a:pPr>
            <a:r>
              <a:rPr lang="de-CH" sz="2100" dirty="0"/>
              <a:t>sichere Basis für die Autonomieentwicklung</a:t>
            </a:r>
          </a:p>
          <a:p>
            <a:pPr marL="342900" indent="-342900" algn="l">
              <a:buFont typeface="Arial" panose="020B0604020202020204" pitchFamily="34" charset="0"/>
              <a:buChar char="•"/>
            </a:pPr>
            <a:r>
              <a:rPr lang="de-CH" sz="2100" dirty="0"/>
              <a:t>Angebot bedeutsamer Modelle</a:t>
            </a:r>
            <a:r>
              <a:rPr lang="de-CH" sz="1100" dirty="0"/>
              <a:t>								</a:t>
            </a:r>
          </a:p>
          <a:p>
            <a:pPr marL="0" indent="0">
              <a:buNone/>
            </a:pPr>
            <a:r>
              <a:rPr lang="de-CH" sz="1100" dirty="0"/>
              <a:t>								</a:t>
            </a:r>
            <a:r>
              <a:rPr lang="de-CH" sz="1400" dirty="0"/>
              <a:t>Liechti &amp; Liechti 2011, S. 23</a:t>
            </a:r>
            <a:endParaRPr lang="de-CH" sz="1050" dirty="0"/>
          </a:p>
          <a:p>
            <a:pPr marL="0" indent="0">
              <a:buNone/>
            </a:pPr>
            <a:endParaRPr lang="de-CH" sz="1400" dirty="0"/>
          </a:p>
          <a:p>
            <a:endParaRPr lang="de-CH" sz="1400" dirty="0"/>
          </a:p>
          <a:p>
            <a:endParaRPr lang="de-CH" sz="1400" dirty="0"/>
          </a:p>
        </p:txBody>
      </p:sp>
    </p:spTree>
    <p:extLst>
      <p:ext uri="{BB962C8B-B14F-4D97-AF65-F5344CB8AC3E}">
        <p14:creationId xmlns:p14="http://schemas.microsoft.com/office/powerpoint/2010/main" val="383924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a:t>
            </a:r>
            <a:r>
              <a:rPr lang="de-CH" sz="2400" dirty="0" err="1"/>
              <a:t>We</a:t>
            </a:r>
            <a:r>
              <a:rPr lang="de-CH" sz="2400" dirty="0"/>
              <a:t>-Disease», gemeinsam im selben Boot </a:t>
            </a:r>
            <a:r>
              <a:rPr lang="de-CH" sz="1400" dirty="0">
                <a:latin typeface="Calibri" panose="020F0502020204030204" pitchFamily="34" charset="0"/>
                <a:cs typeface="Calibri" panose="020F0502020204030204" pitchFamily="34" charset="0"/>
              </a:rPr>
              <a:t>Guy Bodenmann</a:t>
            </a: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Medizinisches Krankheitsmodell</a:t>
            </a:r>
          </a:p>
          <a:p>
            <a:pPr algn="l">
              <a:defRPr/>
            </a:pPr>
            <a:endParaRPr lang="de-CH" sz="2000" dirty="0">
              <a:latin typeface="Calibri" panose="020F0502020204030204" pitchFamily="34" charset="0"/>
            </a:endParaRPr>
          </a:p>
          <a:p>
            <a:pPr marL="0" indent="0">
              <a:buNone/>
            </a:pPr>
            <a:endParaRPr lang="de-CH" sz="1400" dirty="0"/>
          </a:p>
          <a:p>
            <a:endParaRPr lang="de-CH" sz="1400" dirty="0"/>
          </a:p>
          <a:p>
            <a:endParaRPr lang="de-CH" sz="1400" dirty="0"/>
          </a:p>
        </p:txBody>
      </p:sp>
      <p:graphicFrame>
        <p:nvGraphicFramePr>
          <p:cNvPr id="4" name="Tabelle 4">
            <a:extLst>
              <a:ext uri="{FF2B5EF4-FFF2-40B4-BE49-F238E27FC236}">
                <a16:creationId xmlns:a16="http://schemas.microsoft.com/office/drawing/2014/main" id="{6C59B37C-C970-4F74-849E-534A8C8EBAB0}"/>
              </a:ext>
            </a:extLst>
          </p:cNvPr>
          <p:cNvGraphicFramePr>
            <a:graphicFrameLocks noGrp="1"/>
          </p:cNvGraphicFramePr>
          <p:nvPr>
            <p:extLst>
              <p:ext uri="{D42A27DB-BD31-4B8C-83A1-F6EECF244321}">
                <p14:modId xmlns:p14="http://schemas.microsoft.com/office/powerpoint/2010/main" val="898031317"/>
              </p:ext>
            </p:extLst>
          </p:nvPr>
        </p:nvGraphicFramePr>
        <p:xfrm>
          <a:off x="695325" y="2887132"/>
          <a:ext cx="10666941" cy="1833880"/>
        </p:xfrm>
        <a:graphic>
          <a:graphicData uri="http://schemas.openxmlformats.org/drawingml/2006/table">
            <a:tbl>
              <a:tblPr firstRow="1" bandRow="1">
                <a:tableStyleId>{93296810-A885-4BE3-A3E7-6D5BEEA58F35}</a:tableStyleId>
              </a:tblPr>
              <a:tblGrid>
                <a:gridCol w="2687569">
                  <a:extLst>
                    <a:ext uri="{9D8B030D-6E8A-4147-A177-3AD203B41FA5}">
                      <a16:colId xmlns:a16="http://schemas.microsoft.com/office/drawing/2014/main" val="3280412594"/>
                    </a:ext>
                  </a:extLst>
                </a:gridCol>
                <a:gridCol w="3989686">
                  <a:extLst>
                    <a:ext uri="{9D8B030D-6E8A-4147-A177-3AD203B41FA5}">
                      <a16:colId xmlns:a16="http://schemas.microsoft.com/office/drawing/2014/main" val="1878704493"/>
                    </a:ext>
                  </a:extLst>
                </a:gridCol>
                <a:gridCol w="3989686">
                  <a:extLst>
                    <a:ext uri="{9D8B030D-6E8A-4147-A177-3AD203B41FA5}">
                      <a16:colId xmlns:a16="http://schemas.microsoft.com/office/drawing/2014/main" val="3247540681"/>
                    </a:ext>
                  </a:extLst>
                </a:gridCol>
              </a:tblGrid>
              <a:tr h="370840">
                <a:tc>
                  <a:txBody>
                    <a:bodyPr/>
                    <a:lstStyle/>
                    <a:p>
                      <a:r>
                        <a:rPr lang="de-CH" dirty="0"/>
                        <a:t>Störungsmodell</a:t>
                      </a:r>
                    </a:p>
                  </a:txBody>
                  <a:tcPr/>
                </a:tc>
                <a:tc>
                  <a:txBody>
                    <a:bodyPr/>
                    <a:lstStyle/>
                    <a:p>
                      <a:r>
                        <a:rPr lang="de-CH" dirty="0"/>
                        <a:t>Annahme</a:t>
                      </a:r>
                    </a:p>
                  </a:txBody>
                  <a:tcPr/>
                </a:tc>
                <a:tc>
                  <a:txBody>
                    <a:bodyPr/>
                    <a:lstStyle/>
                    <a:p>
                      <a:r>
                        <a:rPr lang="de-CH" dirty="0"/>
                        <a:t>Konsequenzen</a:t>
                      </a:r>
                    </a:p>
                  </a:txBody>
                  <a:tcPr/>
                </a:tc>
                <a:extLst>
                  <a:ext uri="{0D108BD9-81ED-4DB2-BD59-A6C34878D82A}">
                    <a16:rowId xmlns:a16="http://schemas.microsoft.com/office/drawing/2014/main" val="3526015027"/>
                  </a:ext>
                </a:extLst>
              </a:tr>
              <a:tr h="370840">
                <a:tc>
                  <a:txBody>
                    <a:bodyPr/>
                    <a:lstStyle/>
                    <a:p>
                      <a:r>
                        <a:rPr lang="de-CH" dirty="0"/>
                        <a:t>Medizinisches Krankheitsmodell</a:t>
                      </a:r>
                    </a:p>
                    <a:p>
                      <a:endParaRPr lang="de-CH" dirty="0"/>
                    </a:p>
                  </a:txBody>
                  <a:tcPr/>
                </a:tc>
                <a:tc>
                  <a:txBody>
                    <a:bodyPr/>
                    <a:lstStyle/>
                    <a:p>
                      <a:r>
                        <a:rPr lang="de-CH" dirty="0"/>
                        <a:t>Die Patient:in hat eine Störung</a:t>
                      </a:r>
                    </a:p>
                    <a:p>
                      <a:endParaRPr lang="de-CH" dirty="0"/>
                    </a:p>
                    <a:p>
                      <a:r>
                        <a:rPr lang="de-CH" dirty="0"/>
                        <a:t>Die Krankheitsursache liegt in der Patient:in</a:t>
                      </a:r>
                    </a:p>
                  </a:txBody>
                  <a:tcPr/>
                </a:tc>
                <a:tc>
                  <a:txBody>
                    <a:bodyPr/>
                    <a:lstStyle/>
                    <a:p>
                      <a:r>
                        <a:rPr lang="de-CH" dirty="0"/>
                        <a:t>Die Behandlung erfolgt </a:t>
                      </a:r>
                      <a:r>
                        <a:rPr lang="de-CH" dirty="0" err="1"/>
                        <a:t>patientenorentiert</a:t>
                      </a:r>
                      <a:r>
                        <a:rPr lang="de-CH" dirty="0"/>
                        <a:t> mittels medikamentöser Therapie und Individualtherapie</a:t>
                      </a:r>
                    </a:p>
                    <a:p>
                      <a:endParaRPr lang="de-CH" dirty="0"/>
                    </a:p>
                  </a:txBody>
                  <a:tcPr/>
                </a:tc>
                <a:extLst>
                  <a:ext uri="{0D108BD9-81ED-4DB2-BD59-A6C34878D82A}">
                    <a16:rowId xmlns:a16="http://schemas.microsoft.com/office/drawing/2014/main" val="2886452872"/>
                  </a:ext>
                </a:extLst>
              </a:tr>
            </a:tbl>
          </a:graphicData>
        </a:graphic>
      </p:graphicFrame>
    </p:spTree>
    <p:extLst>
      <p:ext uri="{BB962C8B-B14F-4D97-AF65-F5344CB8AC3E}">
        <p14:creationId xmlns:p14="http://schemas.microsoft.com/office/powerpoint/2010/main" val="101688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a:t>
            </a:r>
            <a:r>
              <a:rPr lang="de-CH" sz="2400" dirty="0" err="1"/>
              <a:t>We</a:t>
            </a:r>
            <a:r>
              <a:rPr lang="de-CH" sz="2400" dirty="0"/>
              <a:t>-Disease», gemeinsam im selben Boot </a:t>
            </a:r>
            <a:r>
              <a:rPr lang="de-CH" sz="1400" dirty="0">
                <a:latin typeface="Calibri" panose="020F0502020204030204" pitchFamily="34" charset="0"/>
                <a:cs typeface="Calibri" panose="020F0502020204030204" pitchFamily="34" charset="0"/>
              </a:rPr>
              <a:t>Guy Bodenmann</a:t>
            </a: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Bio-psycho-soziales Krankheitsmodell</a:t>
            </a:r>
          </a:p>
          <a:p>
            <a:pPr algn="l">
              <a:defRPr/>
            </a:pPr>
            <a:endParaRPr lang="de-CH" sz="2000" dirty="0">
              <a:latin typeface="Calibri" panose="020F0502020204030204" pitchFamily="34" charset="0"/>
            </a:endParaRPr>
          </a:p>
          <a:p>
            <a:pPr marL="0" indent="0">
              <a:buNone/>
            </a:pPr>
            <a:endParaRPr lang="de-CH" sz="1400" dirty="0"/>
          </a:p>
          <a:p>
            <a:endParaRPr lang="de-CH" sz="1400" dirty="0"/>
          </a:p>
          <a:p>
            <a:endParaRPr lang="de-CH" sz="1400" dirty="0"/>
          </a:p>
        </p:txBody>
      </p:sp>
      <p:graphicFrame>
        <p:nvGraphicFramePr>
          <p:cNvPr id="4" name="Tabelle 4">
            <a:extLst>
              <a:ext uri="{FF2B5EF4-FFF2-40B4-BE49-F238E27FC236}">
                <a16:creationId xmlns:a16="http://schemas.microsoft.com/office/drawing/2014/main" id="{6C59B37C-C970-4F74-849E-534A8C8EBAB0}"/>
              </a:ext>
            </a:extLst>
          </p:cNvPr>
          <p:cNvGraphicFramePr>
            <a:graphicFrameLocks noGrp="1"/>
          </p:cNvGraphicFramePr>
          <p:nvPr>
            <p:extLst>
              <p:ext uri="{D42A27DB-BD31-4B8C-83A1-F6EECF244321}">
                <p14:modId xmlns:p14="http://schemas.microsoft.com/office/powerpoint/2010/main" val="2177833129"/>
              </p:ext>
            </p:extLst>
          </p:nvPr>
        </p:nvGraphicFramePr>
        <p:xfrm>
          <a:off x="695325" y="2887132"/>
          <a:ext cx="10666941" cy="2656840"/>
        </p:xfrm>
        <a:graphic>
          <a:graphicData uri="http://schemas.openxmlformats.org/drawingml/2006/table">
            <a:tbl>
              <a:tblPr firstRow="1" bandRow="1">
                <a:tableStyleId>{93296810-A885-4BE3-A3E7-6D5BEEA58F35}</a:tableStyleId>
              </a:tblPr>
              <a:tblGrid>
                <a:gridCol w="2687569">
                  <a:extLst>
                    <a:ext uri="{9D8B030D-6E8A-4147-A177-3AD203B41FA5}">
                      <a16:colId xmlns:a16="http://schemas.microsoft.com/office/drawing/2014/main" val="3280412594"/>
                    </a:ext>
                  </a:extLst>
                </a:gridCol>
                <a:gridCol w="3989686">
                  <a:extLst>
                    <a:ext uri="{9D8B030D-6E8A-4147-A177-3AD203B41FA5}">
                      <a16:colId xmlns:a16="http://schemas.microsoft.com/office/drawing/2014/main" val="1878704493"/>
                    </a:ext>
                  </a:extLst>
                </a:gridCol>
                <a:gridCol w="3989686">
                  <a:extLst>
                    <a:ext uri="{9D8B030D-6E8A-4147-A177-3AD203B41FA5}">
                      <a16:colId xmlns:a16="http://schemas.microsoft.com/office/drawing/2014/main" val="3247540681"/>
                    </a:ext>
                  </a:extLst>
                </a:gridCol>
              </a:tblGrid>
              <a:tr h="370840">
                <a:tc>
                  <a:txBody>
                    <a:bodyPr/>
                    <a:lstStyle/>
                    <a:p>
                      <a:r>
                        <a:rPr lang="de-CH" dirty="0"/>
                        <a:t>Störungsmodell</a:t>
                      </a:r>
                    </a:p>
                  </a:txBody>
                  <a:tcPr/>
                </a:tc>
                <a:tc>
                  <a:txBody>
                    <a:bodyPr/>
                    <a:lstStyle/>
                    <a:p>
                      <a:r>
                        <a:rPr lang="de-CH" dirty="0"/>
                        <a:t>Annahme</a:t>
                      </a:r>
                    </a:p>
                  </a:txBody>
                  <a:tcPr/>
                </a:tc>
                <a:tc>
                  <a:txBody>
                    <a:bodyPr/>
                    <a:lstStyle/>
                    <a:p>
                      <a:r>
                        <a:rPr lang="de-CH" dirty="0"/>
                        <a:t>Konsequenzen</a:t>
                      </a:r>
                    </a:p>
                  </a:txBody>
                  <a:tcPr/>
                </a:tc>
                <a:extLst>
                  <a:ext uri="{0D108BD9-81ED-4DB2-BD59-A6C34878D82A}">
                    <a16:rowId xmlns:a16="http://schemas.microsoft.com/office/drawing/2014/main" val="3526015027"/>
                  </a:ext>
                </a:extLst>
              </a:tr>
              <a:tr h="370840">
                <a:tc>
                  <a:txBody>
                    <a:bodyPr/>
                    <a:lstStyle/>
                    <a:p>
                      <a:r>
                        <a:rPr lang="de-CH" dirty="0"/>
                        <a:t>Bio-psycho-soziales Krankheitsmodell</a:t>
                      </a:r>
                    </a:p>
                    <a:p>
                      <a:endParaRPr lang="de-CH" dirty="0"/>
                    </a:p>
                  </a:txBody>
                  <a:tcPr/>
                </a:tc>
                <a:tc>
                  <a:txBody>
                    <a:bodyPr/>
                    <a:lstStyle/>
                    <a:p>
                      <a:r>
                        <a:rPr lang="de-CH" dirty="0"/>
                        <a:t>Eine Störung wird auf verschiedene Ursachen und deren Zusammenspiel zurückgeführt</a:t>
                      </a:r>
                    </a:p>
                    <a:p>
                      <a:endParaRPr lang="de-CH" dirty="0"/>
                    </a:p>
                    <a:p>
                      <a:r>
                        <a:rPr lang="de-CH" dirty="0"/>
                        <a:t>Interaktionen von genetischen, biologischen, psychologischen und sozialen Aspekten</a:t>
                      </a:r>
                    </a:p>
                    <a:p>
                      <a:endParaRPr lang="de-CH" dirty="0"/>
                    </a:p>
                  </a:txBody>
                  <a:tcPr/>
                </a:tc>
                <a:tc>
                  <a:txBody>
                    <a:bodyPr/>
                    <a:lstStyle/>
                    <a:p>
                      <a:r>
                        <a:rPr lang="de-CH" dirty="0"/>
                        <a:t>Berücksichtigung von Ressourcen und Einbezug interpersoneller Aspekte in die Therapie (etwa soziale Unterstützung)</a:t>
                      </a:r>
                    </a:p>
                  </a:txBody>
                  <a:tcPr/>
                </a:tc>
                <a:extLst>
                  <a:ext uri="{0D108BD9-81ED-4DB2-BD59-A6C34878D82A}">
                    <a16:rowId xmlns:a16="http://schemas.microsoft.com/office/drawing/2014/main" val="2886452872"/>
                  </a:ext>
                </a:extLst>
              </a:tr>
            </a:tbl>
          </a:graphicData>
        </a:graphic>
      </p:graphicFrame>
    </p:spTree>
    <p:extLst>
      <p:ext uri="{BB962C8B-B14F-4D97-AF65-F5344CB8AC3E}">
        <p14:creationId xmlns:p14="http://schemas.microsoft.com/office/powerpoint/2010/main" val="422654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a:t>
            </a:r>
            <a:r>
              <a:rPr lang="de-CH" sz="2400" dirty="0" err="1"/>
              <a:t>We</a:t>
            </a:r>
            <a:r>
              <a:rPr lang="de-CH" sz="2400" dirty="0"/>
              <a:t>-Disease», gemeinsam im selben Boot </a:t>
            </a:r>
            <a:r>
              <a:rPr lang="de-CH" sz="1400" dirty="0">
                <a:latin typeface="Calibri" panose="020F0502020204030204" pitchFamily="34" charset="0"/>
                <a:cs typeface="Calibri" panose="020F0502020204030204" pitchFamily="34" charset="0"/>
              </a:rPr>
              <a:t>Guy Bodenmann</a:t>
            </a: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a:t>
            </a:r>
            <a:r>
              <a:rPr lang="de-CH" sz="2000" b="1" dirty="0" err="1"/>
              <a:t>We</a:t>
            </a:r>
            <a:r>
              <a:rPr lang="de-CH" sz="2000" b="1" dirty="0"/>
              <a:t>-Disease»</a:t>
            </a:r>
            <a:endParaRPr lang="de-CH" sz="2000" dirty="0">
              <a:latin typeface="Calibri" panose="020F0502020204030204" pitchFamily="34" charset="0"/>
            </a:endParaRPr>
          </a:p>
          <a:p>
            <a:pPr marL="0" indent="0">
              <a:buNone/>
            </a:pPr>
            <a:endParaRPr lang="de-CH" sz="1400" dirty="0"/>
          </a:p>
          <a:p>
            <a:endParaRPr lang="de-CH" sz="1400" dirty="0"/>
          </a:p>
          <a:p>
            <a:endParaRPr lang="de-CH" sz="1400" dirty="0"/>
          </a:p>
        </p:txBody>
      </p:sp>
      <p:graphicFrame>
        <p:nvGraphicFramePr>
          <p:cNvPr id="4" name="Tabelle 4">
            <a:extLst>
              <a:ext uri="{FF2B5EF4-FFF2-40B4-BE49-F238E27FC236}">
                <a16:creationId xmlns:a16="http://schemas.microsoft.com/office/drawing/2014/main" id="{6C59B37C-C970-4F74-849E-534A8C8EBAB0}"/>
              </a:ext>
            </a:extLst>
          </p:cNvPr>
          <p:cNvGraphicFramePr>
            <a:graphicFrameLocks noGrp="1"/>
          </p:cNvGraphicFramePr>
          <p:nvPr>
            <p:extLst>
              <p:ext uri="{D42A27DB-BD31-4B8C-83A1-F6EECF244321}">
                <p14:modId xmlns:p14="http://schemas.microsoft.com/office/powerpoint/2010/main" val="2287770734"/>
              </p:ext>
            </p:extLst>
          </p:nvPr>
        </p:nvGraphicFramePr>
        <p:xfrm>
          <a:off x="695325" y="2887132"/>
          <a:ext cx="10666941" cy="2382520"/>
        </p:xfrm>
        <a:graphic>
          <a:graphicData uri="http://schemas.openxmlformats.org/drawingml/2006/table">
            <a:tbl>
              <a:tblPr firstRow="1" bandRow="1">
                <a:tableStyleId>{93296810-A885-4BE3-A3E7-6D5BEEA58F35}</a:tableStyleId>
              </a:tblPr>
              <a:tblGrid>
                <a:gridCol w="2687569">
                  <a:extLst>
                    <a:ext uri="{9D8B030D-6E8A-4147-A177-3AD203B41FA5}">
                      <a16:colId xmlns:a16="http://schemas.microsoft.com/office/drawing/2014/main" val="3280412594"/>
                    </a:ext>
                  </a:extLst>
                </a:gridCol>
                <a:gridCol w="3989686">
                  <a:extLst>
                    <a:ext uri="{9D8B030D-6E8A-4147-A177-3AD203B41FA5}">
                      <a16:colId xmlns:a16="http://schemas.microsoft.com/office/drawing/2014/main" val="1878704493"/>
                    </a:ext>
                  </a:extLst>
                </a:gridCol>
                <a:gridCol w="3989686">
                  <a:extLst>
                    <a:ext uri="{9D8B030D-6E8A-4147-A177-3AD203B41FA5}">
                      <a16:colId xmlns:a16="http://schemas.microsoft.com/office/drawing/2014/main" val="3247540681"/>
                    </a:ext>
                  </a:extLst>
                </a:gridCol>
              </a:tblGrid>
              <a:tr h="370840">
                <a:tc>
                  <a:txBody>
                    <a:bodyPr/>
                    <a:lstStyle/>
                    <a:p>
                      <a:r>
                        <a:rPr lang="de-CH" dirty="0"/>
                        <a:t>Störungsmodell</a:t>
                      </a:r>
                    </a:p>
                  </a:txBody>
                  <a:tcPr/>
                </a:tc>
                <a:tc>
                  <a:txBody>
                    <a:bodyPr/>
                    <a:lstStyle/>
                    <a:p>
                      <a:r>
                        <a:rPr lang="de-CH" dirty="0"/>
                        <a:t>Annahme</a:t>
                      </a:r>
                    </a:p>
                  </a:txBody>
                  <a:tcPr/>
                </a:tc>
                <a:tc>
                  <a:txBody>
                    <a:bodyPr/>
                    <a:lstStyle/>
                    <a:p>
                      <a:r>
                        <a:rPr lang="de-CH" dirty="0"/>
                        <a:t>Konsequenzen</a:t>
                      </a:r>
                    </a:p>
                  </a:txBody>
                  <a:tcPr/>
                </a:tc>
                <a:extLst>
                  <a:ext uri="{0D108BD9-81ED-4DB2-BD59-A6C34878D82A}">
                    <a16:rowId xmlns:a16="http://schemas.microsoft.com/office/drawing/2014/main" val="3526015027"/>
                  </a:ext>
                </a:extLst>
              </a:tr>
              <a:tr h="370840">
                <a:tc>
                  <a:txBody>
                    <a:bodyPr/>
                    <a:lstStyle/>
                    <a:p>
                      <a:r>
                        <a:rPr lang="de-CH" dirty="0"/>
                        <a:t>Störung als «</a:t>
                      </a:r>
                      <a:r>
                        <a:rPr lang="de-CH" dirty="0" err="1"/>
                        <a:t>We</a:t>
                      </a:r>
                      <a:r>
                        <a:rPr lang="de-CH" dirty="0"/>
                        <a:t>-Disease»</a:t>
                      </a:r>
                    </a:p>
                  </a:txBody>
                  <a:tcPr/>
                </a:tc>
                <a:tc>
                  <a:txBody>
                    <a:bodyPr/>
                    <a:lstStyle/>
                    <a:p>
                      <a:r>
                        <a:rPr lang="de-CH" dirty="0"/>
                        <a:t>Eine Störung wird als gemeinsames Problem eines Paares (Systems) gesehen, als gemeinsame Aufgabe</a:t>
                      </a:r>
                    </a:p>
                    <a:p>
                      <a:endParaRPr lang="de-CH" dirty="0"/>
                    </a:p>
                    <a:p>
                      <a:r>
                        <a:rPr lang="de-CH" dirty="0"/>
                        <a:t>Beide leiden, beide können aber auch zur Bewältigung beitragen</a:t>
                      </a:r>
                    </a:p>
                  </a:txBody>
                  <a:tcPr/>
                </a:tc>
                <a:tc>
                  <a:txBody>
                    <a:bodyPr/>
                    <a:lstStyle/>
                    <a:p>
                      <a:r>
                        <a:rPr lang="de-CH" dirty="0"/>
                        <a:t>Einbezug beider </a:t>
                      </a:r>
                      <a:r>
                        <a:rPr lang="de-CH" dirty="0" err="1"/>
                        <a:t>Partner:innen</a:t>
                      </a:r>
                      <a:r>
                        <a:rPr lang="de-CH" dirty="0"/>
                        <a:t> in die Behandlung. </a:t>
                      </a:r>
                    </a:p>
                    <a:p>
                      <a:endParaRPr lang="de-CH" dirty="0"/>
                    </a:p>
                    <a:p>
                      <a:r>
                        <a:rPr lang="de-CH" dirty="0"/>
                        <a:t>Die </a:t>
                      </a:r>
                      <a:r>
                        <a:rPr lang="de-CH" dirty="0" err="1"/>
                        <a:t>Patrner:in</a:t>
                      </a:r>
                      <a:r>
                        <a:rPr lang="de-CH" dirty="0"/>
                        <a:t> wird nicht nur als </a:t>
                      </a:r>
                      <a:r>
                        <a:rPr lang="de-CH" dirty="0" err="1"/>
                        <a:t>Unterstützer:in</a:t>
                      </a:r>
                      <a:r>
                        <a:rPr lang="de-CH" dirty="0"/>
                        <a:t> gesehen, sondern auch als zu </a:t>
                      </a:r>
                      <a:r>
                        <a:rPr lang="de-CH" dirty="0" err="1"/>
                        <a:t>Unterstützende:r</a:t>
                      </a:r>
                      <a:r>
                        <a:rPr lang="de-CH" dirty="0"/>
                        <a:t> </a:t>
                      </a:r>
                    </a:p>
                    <a:p>
                      <a:endParaRPr lang="de-CH" dirty="0"/>
                    </a:p>
                  </a:txBody>
                  <a:tcPr/>
                </a:tc>
                <a:extLst>
                  <a:ext uri="{0D108BD9-81ED-4DB2-BD59-A6C34878D82A}">
                    <a16:rowId xmlns:a16="http://schemas.microsoft.com/office/drawing/2014/main" val="2886452872"/>
                  </a:ext>
                </a:extLst>
              </a:tr>
            </a:tbl>
          </a:graphicData>
        </a:graphic>
      </p:graphicFrame>
    </p:spTree>
    <p:extLst>
      <p:ext uri="{BB962C8B-B14F-4D97-AF65-F5344CB8AC3E}">
        <p14:creationId xmlns:p14="http://schemas.microsoft.com/office/powerpoint/2010/main" val="106681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a:t>
            </a:r>
            <a:r>
              <a:rPr lang="de-CH" sz="2400" dirty="0" err="1"/>
              <a:t>We</a:t>
            </a:r>
            <a:r>
              <a:rPr lang="de-CH" sz="2400" dirty="0"/>
              <a:t>-Disease», gemeinsam im selben Boot </a:t>
            </a:r>
            <a:r>
              <a:rPr lang="de-CH" sz="1400" dirty="0">
                <a:latin typeface="Calibri" panose="020F0502020204030204" pitchFamily="34" charset="0"/>
                <a:cs typeface="Calibri" panose="020F0502020204030204" pitchFamily="34" charset="0"/>
              </a:rPr>
              <a:t>Guy Bodenmann</a:t>
            </a: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lnSpcReduction="10000"/>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Schutzfunktion von Beziehungen </a:t>
            </a:r>
            <a:endParaRPr lang="de-CH" sz="1400" dirty="0"/>
          </a:p>
          <a:p>
            <a:pPr marL="0" indent="0" algn="l">
              <a:buNone/>
            </a:pPr>
            <a:endParaRPr lang="de-CH" sz="1400" dirty="0"/>
          </a:p>
          <a:p>
            <a:pPr marL="0" indent="0" algn="l">
              <a:buNone/>
            </a:pPr>
            <a:r>
              <a:rPr lang="de-CH" sz="1400" dirty="0"/>
              <a:t>In Partnerschaft lebende Menschen haben:</a:t>
            </a:r>
          </a:p>
          <a:p>
            <a:pPr algn="l"/>
            <a:endParaRPr lang="de-CH" sz="1400" dirty="0"/>
          </a:p>
          <a:p>
            <a:pPr marL="342900" indent="-342900" algn="l">
              <a:buFont typeface="Arial" panose="020B0604020202020204" pitchFamily="34" charset="0"/>
              <a:buChar char="•"/>
            </a:pPr>
            <a:r>
              <a:rPr lang="de-CH" sz="2000" dirty="0"/>
              <a:t>Geringeren Nikotinkonsum und gesünderen Lebensstil</a:t>
            </a:r>
          </a:p>
          <a:p>
            <a:pPr marL="0" indent="0" algn="l">
              <a:buNone/>
            </a:pPr>
            <a:r>
              <a:rPr lang="de-CH" sz="1400" dirty="0"/>
              <a:t>				</a:t>
            </a:r>
            <a:r>
              <a:rPr lang="de-CH" sz="1050" dirty="0"/>
              <a:t>(Duncan, Wilkerson &amp; England, 2006)</a:t>
            </a:r>
          </a:p>
          <a:p>
            <a:pPr algn="l"/>
            <a:endParaRPr lang="de-CH" sz="1050" dirty="0"/>
          </a:p>
          <a:p>
            <a:pPr marL="342900" indent="-342900" algn="l">
              <a:buFont typeface="Arial" panose="020B0604020202020204" pitchFamily="34" charset="0"/>
              <a:buChar char="•"/>
            </a:pPr>
            <a:r>
              <a:rPr lang="de-CH" sz="2000" dirty="0"/>
              <a:t>Geringeres Risiko für akute oder chronische Krankheiten wie Grippe, Krebserkrankung, Herzinfarkt</a:t>
            </a:r>
          </a:p>
          <a:p>
            <a:pPr marL="0" indent="0" algn="l">
              <a:buNone/>
            </a:pPr>
            <a:r>
              <a:rPr lang="de-CH" sz="1050" dirty="0"/>
              <a:t>				(Carr &amp; Springer, 2010; Diener, </a:t>
            </a:r>
            <a:r>
              <a:rPr lang="de-CH" sz="1050" dirty="0" err="1"/>
              <a:t>Gohm</a:t>
            </a:r>
            <a:r>
              <a:rPr lang="de-CH" sz="1050" dirty="0"/>
              <a:t>, </a:t>
            </a:r>
            <a:r>
              <a:rPr lang="de-CH" sz="1050" dirty="0" err="1"/>
              <a:t>Suh</a:t>
            </a:r>
            <a:r>
              <a:rPr lang="de-CH" sz="1050" dirty="0"/>
              <a:t> &amp; </a:t>
            </a:r>
            <a:r>
              <a:rPr lang="de-CH" sz="1050" dirty="0" err="1"/>
              <a:t>Oishi</a:t>
            </a:r>
            <a:r>
              <a:rPr lang="de-CH" sz="1050" dirty="0"/>
              <a:t>, 2000; Scott et al., 2010; Simon, 2002)</a:t>
            </a:r>
          </a:p>
          <a:p>
            <a:pPr algn="l"/>
            <a:endParaRPr lang="de-CH" sz="1050" dirty="0"/>
          </a:p>
          <a:p>
            <a:pPr marL="342900" indent="-342900" algn="l">
              <a:buFont typeface="Arial" panose="020B0604020202020204" pitchFamily="34" charset="0"/>
              <a:buChar char="•"/>
            </a:pPr>
            <a:r>
              <a:rPr lang="de-CH" sz="2000" dirty="0"/>
              <a:t>Niedrigere Sterblichkeit, 50% niedriger bei Frauen und 250% bei Männern </a:t>
            </a:r>
          </a:p>
          <a:p>
            <a:pPr marL="0" indent="0" algn="l">
              <a:buNone/>
            </a:pPr>
            <a:r>
              <a:rPr lang="de-CH" sz="1050" dirty="0"/>
              <a:t>				(Hughes &amp; Waite, 2009; </a:t>
            </a:r>
            <a:r>
              <a:rPr lang="de-CH" sz="1050" dirty="0" err="1"/>
              <a:t>Kiecolt</a:t>
            </a:r>
            <a:r>
              <a:rPr lang="de-CH" sz="1050" dirty="0"/>
              <a:t>-Glaser &amp; Newton, 2001)</a:t>
            </a:r>
          </a:p>
          <a:p>
            <a:pPr marL="0" indent="0">
              <a:buNone/>
            </a:pPr>
            <a:endParaRPr lang="de-CH" sz="1400" dirty="0"/>
          </a:p>
        </p:txBody>
      </p:sp>
    </p:spTree>
    <p:extLst>
      <p:ext uri="{BB962C8B-B14F-4D97-AF65-F5344CB8AC3E}">
        <p14:creationId xmlns:p14="http://schemas.microsoft.com/office/powerpoint/2010/main" val="171284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a:t>
            </a:r>
            <a:r>
              <a:rPr lang="de-CH" sz="2400" dirty="0" err="1"/>
              <a:t>We</a:t>
            </a:r>
            <a:r>
              <a:rPr lang="de-CH" sz="2400" dirty="0"/>
              <a:t>-Disease», gemeinsam im selben Boot </a:t>
            </a:r>
            <a:r>
              <a:rPr lang="de-CH" sz="1400" dirty="0">
                <a:latin typeface="Calibri" panose="020F0502020204030204" pitchFamily="34" charset="0"/>
                <a:cs typeface="Calibri" panose="020F0502020204030204" pitchFamily="34" charset="0"/>
              </a:rPr>
              <a:t>Guy Bodenmann</a:t>
            </a: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Wechselseitige Abhängigkeit von Gesundheitsverhalten </a:t>
            </a:r>
          </a:p>
          <a:p>
            <a:pPr marL="0" indent="0" algn="l">
              <a:buNone/>
              <a:defRPr/>
            </a:pPr>
            <a:endParaRPr lang="de-CH" sz="1000" dirty="0"/>
          </a:p>
          <a:p>
            <a:pPr marL="342900" indent="-342900" algn="l">
              <a:buFont typeface="Arial" panose="020B0604020202020204" pitchFamily="34" charset="0"/>
              <a:buChar char="•"/>
            </a:pPr>
            <a:r>
              <a:rPr lang="de-CH" sz="2000" dirty="0"/>
              <a:t>Partner nähern sich in ihrem Gesundheitsverhalten mit der Zeit an</a:t>
            </a:r>
          </a:p>
          <a:p>
            <a:pPr marL="342900" indent="-342900" algn="l">
              <a:buFont typeface="Arial" panose="020B0604020202020204" pitchFamily="34" charset="0"/>
              <a:buChar char="•"/>
            </a:pPr>
            <a:r>
              <a:rPr lang="de-CH" sz="2000" dirty="0"/>
              <a:t>Die Wahrscheinlichkeit einer Grippeimpfung steigt bei Männern um 60%, wenn sich ihre Partnerin impfen lässt, gegenüber 21%, wenn sich Partnerin nicht impft</a:t>
            </a:r>
          </a:p>
          <a:p>
            <a:pPr marL="342900" indent="-342900" algn="l">
              <a:buFont typeface="Arial" panose="020B0604020202020204" pitchFamily="34" charset="0"/>
              <a:buChar char="•"/>
            </a:pPr>
            <a:r>
              <a:rPr lang="de-CH" sz="2000" dirty="0"/>
              <a:t>Aufhören mit Rauchen (58% der Männer und 52% der Frauen)</a:t>
            </a:r>
          </a:p>
          <a:p>
            <a:pPr marL="342900" indent="-342900" algn="l">
              <a:buFont typeface="Arial" panose="020B0604020202020204" pitchFamily="34" charset="0"/>
              <a:buChar char="•"/>
            </a:pPr>
            <a:r>
              <a:rPr lang="de-CH" sz="2000" dirty="0"/>
              <a:t>Einschränkung des Alkoholkonsum (85% der Männer und 35% der Frauen)</a:t>
            </a:r>
          </a:p>
          <a:p>
            <a:pPr marL="342900" indent="-342900" algn="l">
              <a:buFont typeface="Arial" panose="020B0604020202020204" pitchFamily="34" charset="0"/>
              <a:buChar char="•"/>
            </a:pPr>
            <a:endParaRPr lang="de-CH" sz="2000" dirty="0"/>
          </a:p>
          <a:p>
            <a:pPr marL="342900" indent="-342900" algn="l">
              <a:buFont typeface="Arial" panose="020B0604020202020204" pitchFamily="34" charset="0"/>
              <a:buChar char="•"/>
            </a:pPr>
            <a:endParaRPr lang="de-CH" sz="2000" dirty="0"/>
          </a:p>
          <a:p>
            <a:pPr marL="342900" indent="-342900"/>
            <a:r>
              <a:rPr lang="de-CH" sz="2000" dirty="0"/>
              <a:t>Angst, Depression und Schlafstörungen hängen bei beiden Partnern signifikant zusammen.</a:t>
            </a:r>
          </a:p>
          <a:p>
            <a:pPr marL="0" indent="0" algn="l">
              <a:buNone/>
              <a:defRPr/>
            </a:pPr>
            <a:endParaRPr lang="de-CH" sz="1400" dirty="0"/>
          </a:p>
        </p:txBody>
      </p:sp>
      <p:sp>
        <p:nvSpPr>
          <p:cNvPr id="5" name="Textfeld 4">
            <a:extLst>
              <a:ext uri="{FF2B5EF4-FFF2-40B4-BE49-F238E27FC236}">
                <a16:creationId xmlns:a16="http://schemas.microsoft.com/office/drawing/2014/main" id="{CF0C0E95-40E4-4B79-B759-CAECECE58219}"/>
              </a:ext>
            </a:extLst>
          </p:cNvPr>
          <p:cNvSpPr txBox="1"/>
          <p:nvPr/>
        </p:nvSpPr>
        <p:spPr>
          <a:xfrm>
            <a:off x="711199" y="5134183"/>
            <a:ext cx="10651066" cy="461665"/>
          </a:xfrm>
          <a:prstGeom prst="rect">
            <a:avLst/>
          </a:prstGeom>
          <a:noFill/>
        </p:spPr>
        <p:txBody>
          <a:bodyPr wrap="square" rtlCol="0">
            <a:spAutoFit/>
          </a:bodyPr>
          <a:lstStyle/>
          <a:p>
            <a:r>
              <a:rPr lang="de-CH" sz="2400" b="1" dirty="0">
                <a:latin typeface="Calibri" panose="020F0502020204030204" pitchFamily="34" charset="0"/>
                <a:cs typeface="Calibri" panose="020F0502020204030204" pitchFamily="34" charset="0"/>
              </a:rPr>
              <a:t>Wechselseitige Abhängigkeit der Symptomatik </a:t>
            </a:r>
            <a:r>
              <a:rPr lang="de-CH" sz="1400" dirty="0">
                <a:latin typeface="Calibri" panose="020F0502020204030204" pitchFamily="34" charset="0"/>
                <a:cs typeface="Calibri" panose="020F0502020204030204" pitchFamily="34" charset="0"/>
              </a:rPr>
              <a:t>Guy Bodenmann</a:t>
            </a:r>
            <a:endParaRPr lang="de-CH"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84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a:t>
            </a:r>
            <a:r>
              <a:rPr lang="de-CH" sz="2400" dirty="0" err="1"/>
              <a:t>We</a:t>
            </a:r>
            <a:r>
              <a:rPr lang="de-CH" sz="2400" dirty="0"/>
              <a:t>-Disease», gemeinsam im selben Boot </a:t>
            </a:r>
            <a:r>
              <a:rPr lang="de-CH" sz="1400" dirty="0">
                <a:latin typeface="Calibri" panose="020F0502020204030204" pitchFamily="34" charset="0"/>
                <a:cs typeface="Calibri" panose="020F0502020204030204" pitchFamily="34" charset="0"/>
              </a:rPr>
              <a:t>Guy Bodenmann</a:t>
            </a: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Schlussfolgerungen für die Behandlung psychischen Erkrankungen </a:t>
            </a:r>
          </a:p>
          <a:p>
            <a:pPr marL="0" indent="0" algn="l">
              <a:buNone/>
              <a:defRPr/>
            </a:pPr>
            <a:endParaRPr lang="de-CH" sz="1400" dirty="0"/>
          </a:p>
          <a:p>
            <a:r>
              <a:rPr lang="de-CH" sz="2000" dirty="0">
                <a:latin typeface="Calibri" panose="020F0502020204030204" pitchFamily="34" charset="0"/>
                <a:ea typeface="Calibri" panose="020F0502020204030204" pitchFamily="34" charset="0"/>
                <a:cs typeface="Calibri" panose="020F0502020204030204" pitchFamily="34" charset="0"/>
              </a:rPr>
              <a:t>Ein medizinisches Krankheitsmodell greift zu kurz. Auch das bio-psycho-soziale Störungsmodell bezieht die soziale Komponente zu wenig systemisch ein.</a:t>
            </a:r>
          </a:p>
          <a:p>
            <a:pPr marL="0" indent="0">
              <a:buNone/>
            </a:pPr>
            <a:endParaRPr lang="de-CH"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de-CH" sz="2000" dirty="0">
                <a:latin typeface="Calibri" panose="020F0502020204030204" pitchFamily="34" charset="0"/>
                <a:ea typeface="Calibri" panose="020F0502020204030204" pitchFamily="34" charset="0"/>
                <a:cs typeface="Calibri" panose="020F0502020204030204" pitchFamily="34" charset="0"/>
              </a:rPr>
              <a:t>Eine Sicht von Krankheiten und Störungen im Sinne der «</a:t>
            </a:r>
            <a:r>
              <a:rPr lang="de-CH" sz="2000" dirty="0" err="1">
                <a:latin typeface="Calibri" panose="020F0502020204030204" pitchFamily="34" charset="0"/>
                <a:ea typeface="Calibri" panose="020F0502020204030204" pitchFamily="34" charset="0"/>
                <a:cs typeface="Calibri" panose="020F0502020204030204" pitchFamily="34" charset="0"/>
              </a:rPr>
              <a:t>We</a:t>
            </a:r>
            <a:r>
              <a:rPr lang="de-CH" sz="2000" dirty="0">
                <a:latin typeface="Calibri" panose="020F0502020204030204" pitchFamily="34" charset="0"/>
                <a:ea typeface="Calibri" panose="020F0502020204030204" pitchFamily="34" charset="0"/>
                <a:cs typeface="Calibri" panose="020F0502020204030204" pitchFamily="34" charset="0"/>
              </a:rPr>
              <a:t>-Disease» wird der Realität gerechter:</a:t>
            </a:r>
          </a:p>
          <a:p>
            <a:r>
              <a:rPr lang="de-CH" sz="2000" dirty="0">
                <a:latin typeface="Calibri" panose="020F0502020204030204" pitchFamily="34" charset="0"/>
                <a:ea typeface="Calibri" panose="020F0502020204030204" pitchFamily="34" charset="0"/>
                <a:cs typeface="Calibri" panose="020F0502020204030204" pitchFamily="34" charset="0"/>
              </a:rPr>
              <a:t>Beide Partner sind von der Krankheit oder psychischen Störung in hohem Masse betroffen und in ihrer individuellen wie gemeinsamen Bewältigung der Belastung gefordert</a:t>
            </a:r>
          </a:p>
          <a:p>
            <a:r>
              <a:rPr lang="de-CH" sz="2000" dirty="0">
                <a:latin typeface="Calibri" panose="020F0502020204030204" pitchFamily="34" charset="0"/>
                <a:ea typeface="Calibri" panose="020F0502020204030204" pitchFamily="34" charset="0"/>
                <a:cs typeface="Calibri" panose="020F0502020204030204" pitchFamily="34" charset="0"/>
              </a:rPr>
              <a:t>Beide leiden unter der Erkrankung, beide haben aber auch Ressourcen, um zur Bewältigung und Überwindung der Krankheit beizutragen</a:t>
            </a:r>
          </a:p>
          <a:p>
            <a:pPr marL="0" indent="0">
              <a:buNone/>
            </a:pPr>
            <a:endParaRPr lang="de-CH" sz="1400" dirty="0"/>
          </a:p>
        </p:txBody>
      </p:sp>
    </p:spTree>
    <p:extLst>
      <p:ext uri="{BB962C8B-B14F-4D97-AF65-F5344CB8AC3E}">
        <p14:creationId xmlns:p14="http://schemas.microsoft.com/office/powerpoint/2010/main" val="340219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a:t>
            </a:r>
            <a:r>
              <a:rPr lang="de-CH" sz="2400" dirty="0" err="1"/>
              <a:t>We</a:t>
            </a:r>
            <a:r>
              <a:rPr lang="de-CH" sz="2400" dirty="0"/>
              <a:t>-Disease», gemeinsam im selben Boot </a:t>
            </a:r>
            <a:r>
              <a:rPr lang="de-CH" sz="1400" dirty="0">
                <a:latin typeface="Calibri" panose="020F0502020204030204" pitchFamily="34" charset="0"/>
                <a:cs typeface="Calibri" panose="020F0502020204030204" pitchFamily="34" charset="0"/>
              </a:rPr>
              <a:t>Guy Bodenmann</a:t>
            </a: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fontScale="92500" lnSpcReduction="20000"/>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3 Szenarien </a:t>
            </a:r>
          </a:p>
          <a:p>
            <a:pPr marL="0" indent="0" algn="l">
              <a:buNone/>
              <a:defRPr/>
            </a:pPr>
            <a:endParaRPr lang="de-CH" sz="1400" dirty="0"/>
          </a:p>
          <a:p>
            <a:pPr marL="342900" indent="-342900" algn="l">
              <a:buFont typeface="Arial" panose="020B0604020202020204" pitchFamily="34" charset="0"/>
              <a:buChar char="•"/>
            </a:pPr>
            <a:r>
              <a:rPr lang="de-CH" sz="2000" dirty="0"/>
              <a:t>Partner B rudert unvermindert in gleicher Stärke weiter, 				         während Partner A schwächer rudert</a:t>
            </a:r>
          </a:p>
          <a:p>
            <a:pPr marL="342900" indent="-342900" algn="l">
              <a:buFont typeface="Arial" panose="020B0604020202020204" pitchFamily="34" charset="0"/>
              <a:buChar char="•"/>
            </a:pPr>
            <a:endParaRPr lang="de-CH" sz="2000" dirty="0"/>
          </a:p>
          <a:p>
            <a:pPr marL="342900" indent="-342900" algn="l">
              <a:buFont typeface="Arial" panose="020B0604020202020204" pitchFamily="34" charset="0"/>
              <a:buChar char="•"/>
            </a:pPr>
            <a:r>
              <a:rPr lang="de-CH" sz="2000" dirty="0"/>
              <a:t>Partner B übernimmt beide Ruder und rudert alleine weiter</a:t>
            </a:r>
          </a:p>
          <a:p>
            <a:pPr marL="342900" indent="-342900" algn="l">
              <a:buFont typeface="Arial" panose="020B0604020202020204" pitchFamily="34" charset="0"/>
              <a:buChar char="•"/>
            </a:pPr>
            <a:endParaRPr lang="de-CH" sz="2000" dirty="0"/>
          </a:p>
          <a:p>
            <a:pPr marL="342900" indent="-342900" algn="l">
              <a:buFont typeface="Arial" panose="020B0604020202020204" pitchFamily="34" charset="0"/>
              <a:buChar char="•"/>
            </a:pPr>
            <a:r>
              <a:rPr lang="de-CH" sz="2000" dirty="0"/>
              <a:t>Partner B passt sich dem Ruderschlag von Partner A an</a:t>
            </a:r>
          </a:p>
          <a:p>
            <a:pPr marL="342900" indent="-342900" algn="l">
              <a:buFont typeface="Arial" panose="020B0604020202020204" pitchFamily="34" charset="0"/>
              <a:buChar char="•"/>
            </a:pPr>
            <a:endParaRPr lang="de-CH" sz="2000" dirty="0"/>
          </a:p>
          <a:p>
            <a:pPr marL="0" indent="0" algn="l">
              <a:buNone/>
            </a:pPr>
            <a:r>
              <a:rPr lang="de-CH" sz="2000" b="1" dirty="0"/>
              <a:t>Fazit</a:t>
            </a:r>
          </a:p>
          <a:p>
            <a:pPr algn="l"/>
            <a:endParaRPr lang="de-CH" sz="500" dirty="0"/>
          </a:p>
          <a:p>
            <a:pPr algn="l"/>
            <a:r>
              <a:rPr lang="de-CH" sz="2000" dirty="0"/>
              <a:t>Nur wenn beide synchron und mit gleicher Stärke rudern, 				            kommt das Boot vorwärts.</a:t>
            </a:r>
          </a:p>
          <a:p>
            <a:pPr marL="0" indent="0">
              <a:buNone/>
            </a:pPr>
            <a:endParaRPr lang="de-CH" sz="1400" dirty="0"/>
          </a:p>
        </p:txBody>
      </p:sp>
      <p:pic>
        <p:nvPicPr>
          <p:cNvPr id="5" name="Picture 4" descr="Kanu Kajak günstig kaufen | Kanadier 1er 2er Kajak campz.ch">
            <a:extLst>
              <a:ext uri="{FF2B5EF4-FFF2-40B4-BE49-F238E27FC236}">
                <a16:creationId xmlns:a16="http://schemas.microsoft.com/office/drawing/2014/main" id="{74E5F89C-8674-47F3-874D-CBE8FEDEA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489" y="3760893"/>
            <a:ext cx="4137186" cy="257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Allgemein</a:t>
            </a:r>
          </a:p>
          <a:p>
            <a:pPr marL="0" indent="0" algn="l">
              <a:buNone/>
              <a:defRPr/>
            </a:pPr>
            <a:endParaRPr lang="de-CH" sz="1400" dirty="0"/>
          </a:p>
          <a:p>
            <a:r>
              <a:rPr lang="de-CH" sz="2000" dirty="0">
                <a:latin typeface="Calibri" panose="020F0502020204030204" pitchFamily="34" charset="0"/>
                <a:ea typeface="Calibri" panose="020F0502020204030204" pitchFamily="34" charset="0"/>
                <a:cs typeface="Calibri" panose="020F0502020204030204" pitchFamily="34" charset="0"/>
              </a:rPr>
              <a:t>Eine psychische Erkrankung auch als solche akzeptieren</a:t>
            </a:r>
          </a:p>
          <a:p>
            <a:r>
              <a:rPr lang="de-CH" sz="2000" dirty="0">
                <a:latin typeface="Calibri" panose="020F0502020204030204" pitchFamily="34" charset="0"/>
                <a:ea typeface="Calibri" panose="020F0502020204030204" pitchFamily="34" charset="0"/>
                <a:cs typeface="Calibri" panose="020F0502020204030204" pitchFamily="34" charset="0"/>
              </a:rPr>
              <a:t>Bereitschaft zur Zusammenarbeit</a:t>
            </a:r>
          </a:p>
          <a:p>
            <a:r>
              <a:rPr lang="de-CH" sz="2000" dirty="0">
                <a:latin typeface="Calibri" panose="020F0502020204030204" pitchFamily="34" charset="0"/>
                <a:ea typeface="Calibri" panose="020F0502020204030204" pitchFamily="34" charset="0"/>
                <a:cs typeface="Calibri" panose="020F0502020204030204" pitchFamily="34" charset="0"/>
              </a:rPr>
              <a:t>Die erkrankte Person unterstützen</a:t>
            </a:r>
          </a:p>
          <a:p>
            <a:r>
              <a:rPr lang="de-CH" sz="2000" dirty="0">
                <a:latin typeface="Calibri" panose="020F0502020204030204" pitchFamily="34" charset="0"/>
                <a:ea typeface="Calibri" panose="020F0502020204030204" pitchFamily="34" charset="0"/>
                <a:cs typeface="Calibri" panose="020F0502020204030204" pitchFamily="34" charset="0"/>
              </a:rPr>
              <a:t>Auf die eigenen Grenzen und Bedürfnisse achten</a:t>
            </a:r>
          </a:p>
          <a:p>
            <a:pPr marL="0" indent="0">
              <a:buNone/>
            </a:pPr>
            <a:endParaRPr lang="de-CH" sz="1400" dirty="0"/>
          </a:p>
        </p:txBody>
      </p:sp>
    </p:spTree>
    <p:extLst>
      <p:ext uri="{BB962C8B-B14F-4D97-AF65-F5344CB8AC3E}">
        <p14:creationId xmlns:p14="http://schemas.microsoft.com/office/powerpoint/2010/main" val="48712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b="1" dirty="0">
                <a:latin typeface="Calibri" panose="020F0502020204030204" pitchFamily="34" charset="0"/>
                <a:cs typeface="Calibri" panose="020F0502020204030204" pitchFamily="34" charset="0"/>
              </a:rPr>
              <a:t>Agenda</a:t>
            </a:r>
          </a:p>
        </p:txBody>
      </p:sp>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000" dirty="0"/>
          </a:p>
          <a:p>
            <a:pPr marL="0" indent="0">
              <a:buNone/>
            </a:pPr>
            <a:r>
              <a:rPr lang="de-CH" sz="2000" dirty="0"/>
              <a:t>Grundlagen</a:t>
            </a:r>
          </a:p>
          <a:p>
            <a:pPr marL="0" indent="0">
              <a:buNone/>
            </a:pPr>
            <a:r>
              <a:rPr lang="de-CH" sz="2000" dirty="0"/>
              <a:t>«</a:t>
            </a:r>
            <a:r>
              <a:rPr lang="de-CH" sz="2000" dirty="0" err="1"/>
              <a:t>We</a:t>
            </a:r>
            <a:r>
              <a:rPr lang="de-CH" sz="2000" dirty="0"/>
              <a:t>-Disease», gemeinsam im selben Boot</a:t>
            </a:r>
          </a:p>
          <a:p>
            <a:pPr marL="0" indent="0">
              <a:buNone/>
            </a:pPr>
            <a:r>
              <a:rPr lang="de-CH" sz="2000" dirty="0"/>
              <a:t>Was kann ich als </a:t>
            </a:r>
            <a:r>
              <a:rPr lang="de-CH" sz="2000" dirty="0" err="1"/>
              <a:t>Angehörige:r</a:t>
            </a:r>
            <a:r>
              <a:rPr lang="de-CH" sz="2000" dirty="0"/>
              <a:t> tun?</a:t>
            </a:r>
          </a:p>
          <a:p>
            <a:pPr marL="0" indent="0">
              <a:buNone/>
            </a:pPr>
            <a:r>
              <a:rPr lang="de-CH" sz="2000" dirty="0"/>
              <a:t>Was kann die Psychiatrie für Angehörige tun?</a:t>
            </a:r>
          </a:p>
          <a:p>
            <a:pPr marL="0" indent="0">
              <a:buNone/>
            </a:pPr>
            <a:r>
              <a:rPr lang="de-CH" sz="2000" dirty="0"/>
              <a:t>Hilfen</a:t>
            </a:r>
          </a:p>
          <a:p>
            <a:endParaRPr lang="de-CH" sz="1400" dirty="0"/>
          </a:p>
          <a:p>
            <a:endParaRPr lang="de-CH" sz="1400" dirty="0"/>
          </a:p>
          <a:p>
            <a:endParaRPr lang="de-CH" sz="1400" dirty="0"/>
          </a:p>
          <a:p>
            <a:endParaRPr lang="de-CH" sz="1400" dirty="0"/>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Tree>
    <p:extLst>
      <p:ext uri="{BB962C8B-B14F-4D97-AF65-F5344CB8AC3E}">
        <p14:creationId xmlns:p14="http://schemas.microsoft.com/office/powerpoint/2010/main" val="413829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pic>
        <p:nvPicPr>
          <p:cNvPr id="5" name="Grafik 4">
            <a:extLst>
              <a:ext uri="{FF2B5EF4-FFF2-40B4-BE49-F238E27FC236}">
                <a16:creationId xmlns:a16="http://schemas.microsoft.com/office/drawing/2014/main" id="{A0C2FAD2-9605-4655-BB65-20C698E7DA30}"/>
              </a:ext>
            </a:extLst>
          </p:cNvPr>
          <p:cNvPicPr>
            <a:picLocks noChangeAspect="1"/>
          </p:cNvPicPr>
          <p:nvPr/>
        </p:nvPicPr>
        <p:blipFill>
          <a:blip r:embed="rId3"/>
          <a:stretch>
            <a:fillRect/>
          </a:stretch>
        </p:blipFill>
        <p:spPr>
          <a:xfrm>
            <a:off x="431986" y="1385252"/>
            <a:ext cx="6437042" cy="5016662"/>
          </a:xfrm>
          <a:prstGeom prst="rect">
            <a:avLst/>
          </a:prstGeom>
        </p:spPr>
      </p:pic>
      <p:sp>
        <p:nvSpPr>
          <p:cNvPr id="7" name="Textfeld 6">
            <a:extLst>
              <a:ext uri="{FF2B5EF4-FFF2-40B4-BE49-F238E27FC236}">
                <a16:creationId xmlns:a16="http://schemas.microsoft.com/office/drawing/2014/main" id="{C9DFE771-72E4-4180-AA8A-351F8B0A68FB}"/>
              </a:ext>
            </a:extLst>
          </p:cNvPr>
          <p:cNvSpPr txBox="1"/>
          <p:nvPr/>
        </p:nvSpPr>
        <p:spPr>
          <a:xfrm>
            <a:off x="7044624" y="1080290"/>
            <a:ext cx="4320480" cy="1323439"/>
          </a:xfrm>
          <a:prstGeom prst="rect">
            <a:avLst/>
          </a:prstGeom>
          <a:solidFill>
            <a:schemeClr val="accent4">
              <a:lumMod val="20000"/>
              <a:lumOff val="80000"/>
            </a:schemeClr>
          </a:solidFill>
        </p:spPr>
        <p:txBody>
          <a:bodyPr wrap="square" rtlCol="0">
            <a:spAutoFit/>
          </a:bodyPr>
          <a:lstStyle/>
          <a:p>
            <a:r>
              <a:rPr lang="de-CH" sz="2000" b="1" dirty="0">
                <a:solidFill>
                  <a:srgbClr val="C00000"/>
                </a:solidFill>
                <a:latin typeface="Arial" panose="020B0604020202020204" pitchFamily="34" charset="0"/>
                <a:cs typeface="Arial" panose="020B0604020202020204" pitchFamily="34" charset="0"/>
              </a:rPr>
              <a:t>2,1 Millionen </a:t>
            </a:r>
            <a:r>
              <a:rPr lang="de-CH" sz="2000" dirty="0">
                <a:latin typeface="Arial" panose="020B0604020202020204" pitchFamily="34" charset="0"/>
                <a:cs typeface="Arial" panose="020B0604020202020204" pitchFamily="34" charset="0"/>
              </a:rPr>
              <a:t>Menschen haben aktuell in der Schweiz jemanden mit einer psychischen Erkrankung im nächsten Umfeld</a:t>
            </a:r>
            <a:r>
              <a:rPr lang="de-CH" sz="2000" baseline="30000" dirty="0">
                <a:latin typeface="Arial" panose="020B0604020202020204" pitchFamily="34" charset="0"/>
                <a:cs typeface="Arial" panose="020B0604020202020204" pitchFamily="34" charset="0"/>
              </a:rPr>
              <a:t>1</a:t>
            </a:r>
          </a:p>
        </p:txBody>
      </p:sp>
      <p:sp>
        <p:nvSpPr>
          <p:cNvPr id="10" name="Textfeld 9">
            <a:extLst>
              <a:ext uri="{FF2B5EF4-FFF2-40B4-BE49-F238E27FC236}">
                <a16:creationId xmlns:a16="http://schemas.microsoft.com/office/drawing/2014/main" id="{6B8DDD44-A574-4DF2-BE32-443976F2D239}"/>
              </a:ext>
            </a:extLst>
          </p:cNvPr>
          <p:cNvSpPr txBox="1"/>
          <p:nvPr/>
        </p:nvSpPr>
        <p:spPr>
          <a:xfrm>
            <a:off x="7044624" y="2647489"/>
            <a:ext cx="4320480" cy="1015663"/>
          </a:xfrm>
          <a:prstGeom prst="rect">
            <a:avLst/>
          </a:prstGeom>
          <a:solidFill>
            <a:schemeClr val="accent4">
              <a:lumMod val="20000"/>
              <a:lumOff val="80000"/>
            </a:schemeClr>
          </a:solidFill>
        </p:spPr>
        <p:txBody>
          <a:bodyPr wrap="square" rtlCol="0">
            <a:spAutoFit/>
          </a:bodyPr>
          <a:lstStyle/>
          <a:p>
            <a:r>
              <a:rPr lang="de-CH" sz="2000" b="1" dirty="0">
                <a:solidFill>
                  <a:srgbClr val="C00000"/>
                </a:solidFill>
                <a:latin typeface="Arial" panose="020B0604020202020204" pitchFamily="34" charset="0"/>
                <a:cs typeface="Arial" panose="020B0604020202020204" pitchFamily="34" charset="0"/>
              </a:rPr>
              <a:t>45-50% </a:t>
            </a:r>
            <a:r>
              <a:rPr lang="de-CH" sz="2000" dirty="0">
                <a:latin typeface="Arial" panose="020B0604020202020204" pitchFamily="34" charset="0"/>
                <a:cs typeface="Arial" panose="020B0604020202020204" pitchFamily="34" charset="0"/>
              </a:rPr>
              <a:t>So hoch liegt die Lebens-</a:t>
            </a:r>
            <a:r>
              <a:rPr lang="de-CH" sz="2000" dirty="0" err="1">
                <a:latin typeface="Arial" panose="020B0604020202020204" pitchFamily="34" charset="0"/>
                <a:cs typeface="Arial" panose="020B0604020202020204" pitchFamily="34" charset="0"/>
              </a:rPr>
              <a:t>zeitprävalenz</a:t>
            </a:r>
            <a:r>
              <a:rPr lang="de-CH" sz="2000" dirty="0">
                <a:latin typeface="Arial" panose="020B0604020202020204" pitchFamily="34" charset="0"/>
                <a:cs typeface="Arial" panose="020B0604020202020204" pitchFamily="34" charset="0"/>
              </a:rPr>
              <a:t> für eine behandlungs-indizierte psychische Störung</a:t>
            </a:r>
            <a:r>
              <a:rPr lang="de-CH" sz="2000" baseline="30000" dirty="0">
                <a:latin typeface="Arial" panose="020B0604020202020204" pitchFamily="34" charset="0"/>
                <a:cs typeface="Arial" panose="020B0604020202020204" pitchFamily="34" charset="0"/>
              </a:rPr>
              <a:t>2</a:t>
            </a:r>
          </a:p>
        </p:txBody>
      </p:sp>
      <p:sp>
        <p:nvSpPr>
          <p:cNvPr id="11" name="Textfeld 10">
            <a:extLst>
              <a:ext uri="{FF2B5EF4-FFF2-40B4-BE49-F238E27FC236}">
                <a16:creationId xmlns:a16="http://schemas.microsoft.com/office/drawing/2014/main" id="{2AE8318E-2651-4D80-9769-422D848B0558}"/>
              </a:ext>
            </a:extLst>
          </p:cNvPr>
          <p:cNvSpPr txBox="1"/>
          <p:nvPr/>
        </p:nvSpPr>
        <p:spPr>
          <a:xfrm>
            <a:off x="7044624" y="3906912"/>
            <a:ext cx="4320480" cy="1631216"/>
          </a:xfrm>
          <a:prstGeom prst="rect">
            <a:avLst/>
          </a:prstGeom>
          <a:solidFill>
            <a:schemeClr val="accent4">
              <a:lumMod val="20000"/>
              <a:lumOff val="80000"/>
            </a:schemeClr>
          </a:solidFill>
        </p:spPr>
        <p:txBody>
          <a:bodyPr wrap="square" rtlCol="0">
            <a:spAutoFit/>
          </a:bodyPr>
          <a:lstStyle/>
          <a:p>
            <a:pPr marL="627063" indent="-627063">
              <a:tabLst>
                <a:tab pos="627063" algn="l"/>
              </a:tabLst>
            </a:pPr>
            <a:r>
              <a:rPr lang="de-CH" sz="2000" b="1" dirty="0">
                <a:solidFill>
                  <a:srgbClr val="C00000"/>
                </a:solidFill>
                <a:latin typeface="Arial" panose="020B0604020202020204" pitchFamily="34" charset="0"/>
                <a:cs typeface="Arial" panose="020B0604020202020204" pitchFamily="34" charset="0"/>
              </a:rPr>
              <a:t>84% 	</a:t>
            </a:r>
            <a:r>
              <a:rPr lang="de-CH" sz="2000" dirty="0">
                <a:latin typeface="Arial" panose="020B0604020202020204" pitchFamily="34" charset="0"/>
                <a:cs typeface="Arial" panose="020B0604020202020204" pitchFamily="34" charset="0"/>
              </a:rPr>
              <a:t>Angst &amp; Sorge als Folge von      Informationsmangel</a:t>
            </a:r>
          </a:p>
          <a:p>
            <a:pPr>
              <a:tabLst>
                <a:tab pos="627063" algn="l"/>
              </a:tabLst>
            </a:pPr>
            <a:r>
              <a:rPr lang="de-CH" sz="2000" b="1" dirty="0">
                <a:solidFill>
                  <a:srgbClr val="C00000"/>
                </a:solidFill>
                <a:latin typeface="Arial" panose="020B0604020202020204" pitchFamily="34" charset="0"/>
                <a:cs typeface="Arial" panose="020B0604020202020204" pitchFamily="34" charset="0"/>
              </a:rPr>
              <a:t>72% 	</a:t>
            </a:r>
            <a:r>
              <a:rPr lang="de-CH" sz="2000" dirty="0">
                <a:latin typeface="Arial" panose="020B0604020202020204" pitchFamily="34" charset="0"/>
                <a:cs typeface="Arial" panose="020B0604020202020204" pitchFamily="34" charset="0"/>
              </a:rPr>
              <a:t>Einsamkeit und soziale 	Isolation</a:t>
            </a:r>
          </a:p>
          <a:p>
            <a:pPr>
              <a:tabLst>
                <a:tab pos="627063" algn="l"/>
              </a:tabLst>
            </a:pPr>
            <a:r>
              <a:rPr lang="de-CH" sz="2000" b="1" dirty="0">
                <a:solidFill>
                  <a:srgbClr val="C00000"/>
                </a:solidFill>
                <a:latin typeface="Arial" panose="020B0604020202020204" pitchFamily="34" charset="0"/>
                <a:cs typeface="Arial" panose="020B0604020202020204" pitchFamily="34" charset="0"/>
              </a:rPr>
              <a:t>71% 	</a:t>
            </a:r>
            <a:r>
              <a:rPr lang="de-CH" sz="2000" dirty="0">
                <a:latin typeface="Arial" panose="020B0604020202020204" pitchFamily="34" charset="0"/>
                <a:cs typeface="Arial" panose="020B0604020202020204" pitchFamily="34" charset="0"/>
              </a:rPr>
              <a:t>Hilflosigkeit und Ohnmacht</a:t>
            </a:r>
            <a:r>
              <a:rPr lang="de-CH" sz="2000" baseline="30000" dirty="0">
                <a:latin typeface="Arial" panose="020B0604020202020204" pitchFamily="34" charset="0"/>
                <a:cs typeface="Arial" panose="020B0604020202020204" pitchFamily="34" charset="0"/>
              </a:rPr>
              <a:t>3</a:t>
            </a:r>
          </a:p>
        </p:txBody>
      </p:sp>
      <p:sp>
        <p:nvSpPr>
          <p:cNvPr id="12" name="Titel 1">
            <a:extLst>
              <a:ext uri="{FF2B5EF4-FFF2-40B4-BE49-F238E27FC236}">
                <a16:creationId xmlns:a16="http://schemas.microsoft.com/office/drawing/2014/main" id="{DAC2A8EF-BBE4-4F8F-AE40-E1064E256A69}"/>
              </a:ext>
            </a:extLst>
          </p:cNvPr>
          <p:cNvSpPr txBox="1">
            <a:spLocks/>
          </p:cNvSpPr>
          <p:nvPr/>
        </p:nvSpPr>
        <p:spPr>
          <a:xfrm>
            <a:off x="7044624" y="5816601"/>
            <a:ext cx="4778713" cy="83064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r>
              <a:rPr lang="en-US" sz="1200" baseline="30000">
                <a:latin typeface="Calibri" panose="020F0502020204030204" pitchFamily="34" charset="0"/>
                <a:cs typeface="Calibri" panose="020F0502020204030204" pitchFamily="34" charset="0"/>
              </a:rPr>
              <a:t>1 </a:t>
            </a:r>
            <a:r>
              <a:rPr lang="en-US" sz="1200">
                <a:latin typeface="Calibri" panose="020F0502020204030204" pitchFamily="34" charset="0"/>
                <a:cs typeface="Calibri" panose="020F0502020204030204" pitchFamily="34" charset="0"/>
              </a:rPr>
              <a:t>Stand by you Studie / SOTOMO (2024)</a:t>
            </a:r>
            <a:br>
              <a:rPr lang="en-US" sz="1200">
                <a:latin typeface="Calibri" panose="020F0502020204030204" pitchFamily="34" charset="0"/>
                <a:cs typeface="Calibri" panose="020F0502020204030204" pitchFamily="34" charset="0"/>
              </a:rPr>
            </a:br>
            <a:r>
              <a:rPr lang="en-US" sz="1200" baseline="30000">
                <a:latin typeface="Calibri" panose="020F0502020204030204" pitchFamily="34" charset="0"/>
                <a:cs typeface="Calibri" panose="020F0502020204030204" pitchFamily="34" charset="0"/>
              </a:rPr>
              <a:t>2 </a:t>
            </a:r>
            <a:r>
              <a:rPr lang="en-US" sz="1200">
                <a:latin typeface="Calibri" panose="020F0502020204030204" pitchFamily="34" charset="0"/>
                <a:cs typeface="Calibri" panose="020F0502020204030204" pitchFamily="34" charset="0"/>
              </a:rPr>
              <a:t>Obsan 2017</a:t>
            </a:r>
            <a:br>
              <a:rPr lang="en-US" sz="1200">
                <a:latin typeface="Calibri" panose="020F0502020204030204" pitchFamily="34" charset="0"/>
                <a:cs typeface="Calibri" panose="020F0502020204030204" pitchFamily="34" charset="0"/>
              </a:rPr>
            </a:br>
            <a:r>
              <a:rPr lang="en-US" sz="1200" baseline="30000">
                <a:latin typeface="Calibri" panose="020F0502020204030204" pitchFamily="34" charset="0"/>
                <a:cs typeface="Calibri" panose="020F0502020204030204" pitchFamily="34" charset="0"/>
              </a:rPr>
              <a:t>3 </a:t>
            </a:r>
            <a:r>
              <a:rPr lang="en-US" sz="1200">
                <a:latin typeface="Calibri" panose="020F0502020204030204" pitchFamily="34" charset="0"/>
                <a:cs typeface="Calibri" panose="020F0502020204030204" pitchFamily="34" charset="0"/>
              </a:rPr>
              <a:t>Interviewstudie Schmid, Spiessl &amp; Cording, 2005</a:t>
            </a:r>
            <a:br>
              <a:rPr lang="en-US" sz="1400">
                <a:latin typeface="Calibri" panose="020F0502020204030204" pitchFamily="34" charset="0"/>
                <a:cs typeface="Calibri" panose="020F0502020204030204" pitchFamily="34" charset="0"/>
              </a:rPr>
            </a:br>
            <a:br>
              <a:rPr lang="en-US" sz="1400">
                <a:latin typeface="Calibri" panose="020F0502020204030204" pitchFamily="34" charset="0"/>
                <a:cs typeface="Calibri" panose="020F0502020204030204" pitchFamily="34" charset="0"/>
              </a:rPr>
            </a:b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718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#1</a:t>
            </a:r>
          </a:p>
          <a:p>
            <a:pPr marL="0" indent="0">
              <a:buNone/>
              <a:defRPr/>
            </a:pPr>
            <a:endParaRPr lang="de-CH" sz="1400" b="1" dirty="0"/>
          </a:p>
          <a:p>
            <a:pPr marL="0" indent="0" algn="l">
              <a:buNone/>
              <a:defRPr/>
            </a:pPr>
            <a:endParaRPr lang="de-CH" sz="1400" dirty="0"/>
          </a:p>
        </p:txBody>
      </p:sp>
      <p:pic>
        <p:nvPicPr>
          <p:cNvPr id="4" name="Grafik 3">
            <a:extLst>
              <a:ext uri="{FF2B5EF4-FFF2-40B4-BE49-F238E27FC236}">
                <a16:creationId xmlns:a16="http://schemas.microsoft.com/office/drawing/2014/main" id="{DE93E4DF-6FCD-4C0E-BA1C-9E993EA9B262}"/>
              </a:ext>
            </a:extLst>
          </p:cNvPr>
          <p:cNvPicPr>
            <a:picLocks noChangeAspect="1"/>
          </p:cNvPicPr>
          <p:nvPr/>
        </p:nvPicPr>
        <p:blipFill>
          <a:blip r:embed="rId3"/>
          <a:stretch>
            <a:fillRect/>
          </a:stretch>
        </p:blipFill>
        <p:spPr>
          <a:xfrm>
            <a:off x="597928" y="1967333"/>
            <a:ext cx="9411184" cy="4210266"/>
          </a:xfrm>
          <a:prstGeom prst="rect">
            <a:avLst/>
          </a:prstGeom>
        </p:spPr>
      </p:pic>
    </p:spTree>
    <p:extLst>
      <p:ext uri="{BB962C8B-B14F-4D97-AF65-F5344CB8AC3E}">
        <p14:creationId xmlns:p14="http://schemas.microsoft.com/office/powerpoint/2010/main" val="426660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#2</a:t>
            </a:r>
          </a:p>
          <a:p>
            <a:pPr marL="0" indent="0">
              <a:buNone/>
              <a:defRPr/>
            </a:pPr>
            <a:endParaRPr lang="de-CH" sz="1400" b="1" dirty="0"/>
          </a:p>
          <a:p>
            <a:pPr marL="0" indent="0" algn="l">
              <a:buNone/>
              <a:defRPr/>
            </a:pPr>
            <a:endParaRPr lang="de-CH" sz="1400" dirty="0"/>
          </a:p>
        </p:txBody>
      </p:sp>
      <p:pic>
        <p:nvPicPr>
          <p:cNvPr id="6" name="Grafik 5">
            <a:extLst>
              <a:ext uri="{FF2B5EF4-FFF2-40B4-BE49-F238E27FC236}">
                <a16:creationId xmlns:a16="http://schemas.microsoft.com/office/drawing/2014/main" id="{3FE9CFE6-CD7F-47B7-8C46-DAE42C14C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2194632"/>
            <a:ext cx="3046942" cy="4062589"/>
          </a:xfrm>
          <a:prstGeom prst="rect">
            <a:avLst/>
          </a:prstGeom>
        </p:spPr>
      </p:pic>
      <p:pic>
        <p:nvPicPr>
          <p:cNvPr id="7" name="Grafik 6">
            <a:extLst>
              <a:ext uri="{FF2B5EF4-FFF2-40B4-BE49-F238E27FC236}">
                <a16:creationId xmlns:a16="http://schemas.microsoft.com/office/drawing/2014/main" id="{83B39786-F76F-4C65-9D24-B01A4CB2D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0125" y="2220141"/>
            <a:ext cx="3053342" cy="4071122"/>
          </a:xfrm>
          <a:prstGeom prst="rect">
            <a:avLst/>
          </a:prstGeom>
        </p:spPr>
      </p:pic>
      <p:sp>
        <p:nvSpPr>
          <p:cNvPr id="10" name="Textfeld 9">
            <a:extLst>
              <a:ext uri="{FF2B5EF4-FFF2-40B4-BE49-F238E27FC236}">
                <a16:creationId xmlns:a16="http://schemas.microsoft.com/office/drawing/2014/main" id="{45C4AAFF-F427-4DB3-B60F-6E67EDA305D4}"/>
              </a:ext>
            </a:extLst>
          </p:cNvPr>
          <p:cNvSpPr txBox="1"/>
          <p:nvPr/>
        </p:nvSpPr>
        <p:spPr>
          <a:xfrm>
            <a:off x="7281333" y="2220141"/>
            <a:ext cx="4306706" cy="4093428"/>
          </a:xfrm>
          <a:prstGeom prst="rect">
            <a:avLst/>
          </a:prstGeom>
          <a:solidFill>
            <a:schemeClr val="accent4">
              <a:lumMod val="20000"/>
              <a:lumOff val="80000"/>
            </a:schemeClr>
          </a:solidFill>
        </p:spPr>
        <p:txBody>
          <a:bodyPr wrap="square" rtlCol="0">
            <a:spAutoFit/>
          </a:bodyPr>
          <a:lstStyle/>
          <a:p>
            <a:r>
              <a:rPr lang="de-CH" sz="2000" b="1" dirty="0"/>
              <a:t>Zwischen Mitleid und Ärger</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Nicht wollen vs. nicht können</a:t>
            </a:r>
          </a:p>
          <a:p>
            <a:endParaRPr lang="de-CH" sz="2000" dirty="0">
              <a:latin typeface="Arial" panose="020B0604020202020204" pitchFamily="34" charset="0"/>
              <a:cs typeface="Arial" panose="020B0604020202020204" pitchFamily="34" charset="0"/>
            </a:endParaRPr>
          </a:p>
          <a:p>
            <a:r>
              <a:rPr lang="de-CH" sz="2000" dirty="0" err="1">
                <a:latin typeface="Arial" panose="020B0604020202020204" pitchFamily="34" charset="0"/>
                <a:cs typeface="Arial" panose="020B0604020202020204" pitchFamily="34" charset="0"/>
              </a:rPr>
              <a:t>mad</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or</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bad</a:t>
            </a:r>
            <a:r>
              <a:rPr lang="de-CH" sz="2000" dirty="0">
                <a:latin typeface="Arial" panose="020B0604020202020204" pitchFamily="34" charset="0"/>
                <a:cs typeface="Arial" panose="020B0604020202020204" pitchFamily="34" charset="0"/>
              </a:rPr>
              <a:t>  (verrückt oder schlecht)</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Störendes vs. nicht akzeptables Verhalten</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Intervenieren vs. laufen lassen</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a:t>
            </a:r>
          </a:p>
          <a:p>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94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#3</a:t>
            </a:r>
          </a:p>
          <a:p>
            <a:pPr marL="0" indent="0">
              <a:buNone/>
              <a:defRPr/>
            </a:pPr>
            <a:endParaRPr lang="de-CH" sz="1400" b="1" dirty="0"/>
          </a:p>
          <a:p>
            <a:pPr marL="0" indent="0" algn="l">
              <a:buNone/>
              <a:defRPr/>
            </a:pPr>
            <a:endParaRPr lang="de-CH" sz="1400" dirty="0"/>
          </a:p>
        </p:txBody>
      </p:sp>
      <p:pic>
        <p:nvPicPr>
          <p:cNvPr id="11" name="Inhaltsplatzhalter 12">
            <a:extLst>
              <a:ext uri="{FF2B5EF4-FFF2-40B4-BE49-F238E27FC236}">
                <a16:creationId xmlns:a16="http://schemas.microsoft.com/office/drawing/2014/main" id="{AAB3C66E-C31F-4423-BF9D-219BCA0827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325" y="2018567"/>
            <a:ext cx="2840271" cy="3785652"/>
          </a:xfrm>
          <a:prstGeom prst="rect">
            <a:avLst/>
          </a:prstGeom>
        </p:spPr>
      </p:pic>
      <p:sp>
        <p:nvSpPr>
          <p:cNvPr id="12" name="Textfeld 11">
            <a:extLst>
              <a:ext uri="{FF2B5EF4-FFF2-40B4-BE49-F238E27FC236}">
                <a16:creationId xmlns:a16="http://schemas.microsoft.com/office/drawing/2014/main" id="{044B641E-6DD9-4091-88D6-4667F3BDA1D8}"/>
              </a:ext>
            </a:extLst>
          </p:cNvPr>
          <p:cNvSpPr txBox="1"/>
          <p:nvPr/>
        </p:nvSpPr>
        <p:spPr>
          <a:xfrm>
            <a:off x="3832920" y="2018566"/>
            <a:ext cx="7663754" cy="3785652"/>
          </a:xfrm>
          <a:prstGeom prst="rect">
            <a:avLst/>
          </a:prstGeom>
          <a:solidFill>
            <a:schemeClr val="accent4">
              <a:lumMod val="20000"/>
              <a:lumOff val="80000"/>
            </a:schemeClr>
          </a:solidFill>
        </p:spPr>
        <p:txBody>
          <a:bodyPr wrap="square" rtlCol="0">
            <a:spAutoFit/>
          </a:bodyPr>
          <a:lstStyle/>
          <a:p>
            <a:r>
              <a:rPr lang="de-CH" sz="2000" b="1" dirty="0">
                <a:latin typeface="Arial" panose="020B0604020202020204" pitchFamily="34" charset="0"/>
                <a:cs typeface="Arial" panose="020B0604020202020204" pitchFamily="34" charset="0"/>
              </a:rPr>
              <a:t>Schuld und Scham</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Schuldgefühle	Schuldzuweisung von aussen</a:t>
            </a:r>
          </a:p>
          <a:p>
            <a:r>
              <a:rPr lang="de-CH" sz="2000" dirty="0">
                <a:latin typeface="Arial" panose="020B0604020202020204" pitchFamily="34" charset="0"/>
                <a:cs typeface="Arial" panose="020B0604020202020204" pitchFamily="34" charset="0"/>
              </a:rPr>
              <a:t>		Schuldzuweisung von innen</a:t>
            </a:r>
          </a:p>
          <a:p>
            <a:r>
              <a:rPr lang="de-CH" sz="2000" dirty="0">
                <a:latin typeface="Arial" panose="020B0604020202020204" pitchFamily="34" charset="0"/>
                <a:cs typeface="Arial" panose="020B0604020202020204" pitchFamily="34" charset="0"/>
              </a:rPr>
              <a:t>		Überbewertung des eigenen Einflusses</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Scham		Stigmatisierung </a:t>
            </a:r>
            <a:r>
              <a:rPr lang="de-CH" sz="1400" dirty="0">
                <a:latin typeface="Arial" panose="020B0604020202020204" pitchFamily="34" charset="0"/>
                <a:cs typeface="Arial" panose="020B0604020202020204" pitchFamily="34" charset="0"/>
                <a:sym typeface="Wingdings" panose="05000000000000000000" pitchFamily="2" charset="2"/>
              </a:rPr>
              <a:t></a:t>
            </a:r>
            <a:r>
              <a:rPr lang="de-CH" sz="2000" dirty="0">
                <a:latin typeface="Arial" panose="020B0604020202020204" pitchFamily="34" charset="0"/>
                <a:cs typeface="Arial" panose="020B0604020202020204" pitchFamily="34" charset="0"/>
                <a:sym typeface="Wingdings" panose="05000000000000000000" pitchFamily="2" charset="2"/>
              </a:rPr>
              <a:t> Rückzug</a:t>
            </a:r>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04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#4</a:t>
            </a:r>
          </a:p>
          <a:p>
            <a:pPr marL="0" indent="0">
              <a:buNone/>
              <a:defRPr/>
            </a:pPr>
            <a:endParaRPr lang="de-CH" sz="1400" b="1" dirty="0"/>
          </a:p>
          <a:p>
            <a:pPr marL="0" indent="0" algn="l">
              <a:buNone/>
              <a:defRPr/>
            </a:pPr>
            <a:endParaRPr lang="de-CH" sz="1400" dirty="0"/>
          </a:p>
        </p:txBody>
      </p:sp>
      <p:pic>
        <p:nvPicPr>
          <p:cNvPr id="10" name="Picture 2" descr="Wie Vertrauen entsteht">
            <a:extLst>
              <a:ext uri="{FF2B5EF4-FFF2-40B4-BE49-F238E27FC236}">
                <a16:creationId xmlns:a16="http://schemas.microsoft.com/office/drawing/2014/main" id="{D0BECD87-A619-4352-B344-07F4BFB68B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5325" y="2018566"/>
            <a:ext cx="2840271" cy="18935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4DCE7299-2325-4E99-A35C-3F94D0B29311}"/>
              </a:ext>
            </a:extLst>
          </p:cNvPr>
          <p:cNvSpPr txBox="1"/>
          <p:nvPr/>
        </p:nvSpPr>
        <p:spPr>
          <a:xfrm>
            <a:off x="3832920" y="2018566"/>
            <a:ext cx="7663754" cy="3785652"/>
          </a:xfrm>
          <a:prstGeom prst="rect">
            <a:avLst/>
          </a:prstGeom>
          <a:solidFill>
            <a:schemeClr val="accent4">
              <a:lumMod val="20000"/>
              <a:lumOff val="80000"/>
            </a:schemeClr>
          </a:solidFill>
        </p:spPr>
        <p:txBody>
          <a:bodyPr wrap="square" rtlCol="0">
            <a:spAutoFit/>
          </a:bodyPr>
          <a:lstStyle/>
          <a:p>
            <a:r>
              <a:rPr lang="de-CH" sz="2000" b="1" dirty="0">
                <a:latin typeface="Arial" panose="020B0604020202020204" pitchFamily="34" charset="0"/>
                <a:cs typeface="Arial" panose="020B0604020202020204" pitchFamily="34" charset="0"/>
              </a:rPr>
              <a:t>Verantwortung</a:t>
            </a:r>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Loyalität / Innere Verpflichtung</a:t>
            </a:r>
          </a:p>
          <a:p>
            <a:r>
              <a:rPr lang="de-CH" sz="2000" dirty="0">
                <a:latin typeface="Arial" panose="020B0604020202020204" pitchFamily="34" charset="0"/>
                <a:cs typeface="Arial" panose="020B0604020202020204" pitchFamily="34" charset="0"/>
              </a:rPr>
              <a:t>Sorge um wichtigen Menschen</a:t>
            </a:r>
          </a:p>
          <a:p>
            <a:r>
              <a:rPr lang="de-CH" sz="2000" dirty="0">
                <a:latin typeface="Arial" panose="020B0604020202020204" pitchFamily="34" charset="0"/>
                <a:cs typeface="Arial" panose="020B0604020202020204" pitchFamily="34" charset="0"/>
              </a:rPr>
              <a:t>Bindung / Verbundenheit</a:t>
            </a:r>
          </a:p>
          <a:p>
            <a:r>
              <a:rPr lang="de-CH" sz="2000" dirty="0">
                <a:latin typeface="Arial" panose="020B0604020202020204" pitchFamily="34" charset="0"/>
                <a:cs typeface="Arial" panose="020B0604020202020204" pitchFamily="34" charset="0"/>
              </a:rPr>
              <a:t>Ambivalenzen</a:t>
            </a: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45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#5</a:t>
            </a:r>
          </a:p>
          <a:p>
            <a:pPr marL="0" indent="0">
              <a:buNone/>
              <a:defRPr/>
            </a:pPr>
            <a:endParaRPr lang="de-CH" sz="1400" b="1" dirty="0"/>
          </a:p>
          <a:p>
            <a:pPr marL="0" indent="0" algn="l">
              <a:buNone/>
              <a:defRPr/>
            </a:pPr>
            <a:endParaRPr lang="de-CH" sz="1400" dirty="0"/>
          </a:p>
        </p:txBody>
      </p:sp>
      <p:pic>
        <p:nvPicPr>
          <p:cNvPr id="7" name="Grafik 6">
            <a:extLst>
              <a:ext uri="{FF2B5EF4-FFF2-40B4-BE49-F238E27FC236}">
                <a16:creationId xmlns:a16="http://schemas.microsoft.com/office/drawing/2014/main" id="{CF750DB7-FDDD-4FB0-BA10-F9D37E41A3D7}"/>
              </a:ext>
            </a:extLst>
          </p:cNvPr>
          <p:cNvPicPr>
            <a:picLocks noChangeAspect="1"/>
          </p:cNvPicPr>
          <p:nvPr/>
        </p:nvPicPr>
        <p:blipFill>
          <a:blip r:embed="rId3"/>
          <a:stretch>
            <a:fillRect/>
          </a:stretch>
        </p:blipFill>
        <p:spPr>
          <a:xfrm>
            <a:off x="695325" y="2018566"/>
            <a:ext cx="2852252" cy="1901501"/>
          </a:xfrm>
          <a:prstGeom prst="rect">
            <a:avLst/>
          </a:prstGeom>
        </p:spPr>
      </p:pic>
      <p:sp>
        <p:nvSpPr>
          <p:cNvPr id="11" name="Textfeld 10">
            <a:extLst>
              <a:ext uri="{FF2B5EF4-FFF2-40B4-BE49-F238E27FC236}">
                <a16:creationId xmlns:a16="http://schemas.microsoft.com/office/drawing/2014/main" id="{89709712-C845-43FD-86C0-8E4DCD579CEA}"/>
              </a:ext>
            </a:extLst>
          </p:cNvPr>
          <p:cNvSpPr txBox="1"/>
          <p:nvPr/>
        </p:nvSpPr>
        <p:spPr>
          <a:xfrm>
            <a:off x="3832920" y="2018566"/>
            <a:ext cx="7663754" cy="3785652"/>
          </a:xfrm>
          <a:prstGeom prst="rect">
            <a:avLst/>
          </a:prstGeom>
          <a:solidFill>
            <a:schemeClr val="accent4">
              <a:lumMod val="20000"/>
              <a:lumOff val="80000"/>
            </a:schemeClr>
          </a:solidFill>
        </p:spPr>
        <p:txBody>
          <a:bodyPr wrap="square" rtlCol="0">
            <a:spAutoFit/>
          </a:bodyPr>
          <a:lstStyle/>
          <a:p>
            <a:r>
              <a:rPr lang="de-CH" sz="2000" b="1" dirty="0">
                <a:latin typeface="Arial" panose="020B0604020202020204" pitchFamily="34" charset="0"/>
                <a:cs typeface="Arial" panose="020B0604020202020204" pitchFamily="34" charset="0"/>
              </a:rPr>
              <a:t>Kontrollverlust</a:t>
            </a:r>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Verlust des Selbstverständnis</a:t>
            </a:r>
          </a:p>
          <a:p>
            <a:r>
              <a:rPr lang="de-CH" sz="2000" dirty="0">
                <a:latin typeface="Arial" panose="020B0604020202020204" pitchFamily="34" charset="0"/>
                <a:cs typeface="Arial" panose="020B0604020202020204" pitchFamily="34" charset="0"/>
              </a:rPr>
              <a:t>Unberechenbarkeit</a:t>
            </a:r>
          </a:p>
          <a:p>
            <a:r>
              <a:rPr lang="de-CH" sz="2000" dirty="0">
                <a:latin typeface="Arial" panose="020B0604020202020204" pitchFamily="34" charset="0"/>
                <a:cs typeface="Arial" panose="020B0604020202020204" pitchFamily="34" charset="0"/>
              </a:rPr>
              <a:t>Ohnmacht</a:t>
            </a:r>
          </a:p>
          <a:p>
            <a:r>
              <a:rPr lang="de-CH" sz="2000" dirty="0">
                <a:latin typeface="Arial" panose="020B0604020202020204" pitchFamily="34" charset="0"/>
                <a:cs typeface="Arial" panose="020B0604020202020204" pitchFamily="34" charset="0"/>
              </a:rPr>
              <a:t>Versagen von Bewältigungsstrategien</a:t>
            </a: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707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#6</a:t>
            </a:r>
          </a:p>
          <a:p>
            <a:pPr marL="0" indent="0">
              <a:buNone/>
              <a:defRPr/>
            </a:pPr>
            <a:endParaRPr lang="de-CH" sz="1400" b="1" dirty="0"/>
          </a:p>
          <a:p>
            <a:pPr marL="0" indent="0" algn="l">
              <a:buNone/>
              <a:defRPr/>
            </a:pPr>
            <a:endParaRPr lang="de-CH" sz="1400" dirty="0"/>
          </a:p>
        </p:txBody>
      </p:sp>
      <p:pic>
        <p:nvPicPr>
          <p:cNvPr id="10" name="Grafik 9">
            <a:extLst>
              <a:ext uri="{FF2B5EF4-FFF2-40B4-BE49-F238E27FC236}">
                <a16:creationId xmlns:a16="http://schemas.microsoft.com/office/drawing/2014/main" id="{9ABA46D6-8AC2-4CC9-852F-98880268D6A8}"/>
              </a:ext>
            </a:extLst>
          </p:cNvPr>
          <p:cNvPicPr>
            <a:picLocks noChangeAspect="1"/>
          </p:cNvPicPr>
          <p:nvPr/>
        </p:nvPicPr>
        <p:blipFill>
          <a:blip r:embed="rId3"/>
          <a:stretch>
            <a:fillRect/>
          </a:stretch>
        </p:blipFill>
        <p:spPr>
          <a:xfrm>
            <a:off x="695326" y="2018567"/>
            <a:ext cx="2852252" cy="2017374"/>
          </a:xfrm>
          <a:prstGeom prst="rect">
            <a:avLst/>
          </a:prstGeom>
        </p:spPr>
      </p:pic>
      <p:sp>
        <p:nvSpPr>
          <p:cNvPr id="12" name="Textfeld 11">
            <a:extLst>
              <a:ext uri="{FF2B5EF4-FFF2-40B4-BE49-F238E27FC236}">
                <a16:creationId xmlns:a16="http://schemas.microsoft.com/office/drawing/2014/main" id="{43681A1D-B0E8-4E81-964F-B1609E75FFD5}"/>
              </a:ext>
            </a:extLst>
          </p:cNvPr>
          <p:cNvSpPr txBox="1"/>
          <p:nvPr/>
        </p:nvSpPr>
        <p:spPr>
          <a:xfrm>
            <a:off x="3832920" y="2018566"/>
            <a:ext cx="7663754" cy="3477875"/>
          </a:xfrm>
          <a:prstGeom prst="rect">
            <a:avLst/>
          </a:prstGeom>
          <a:solidFill>
            <a:schemeClr val="accent4">
              <a:lumMod val="20000"/>
              <a:lumOff val="80000"/>
            </a:schemeClr>
          </a:solidFill>
        </p:spPr>
        <p:txBody>
          <a:bodyPr wrap="square" rtlCol="0">
            <a:spAutoFit/>
          </a:bodyPr>
          <a:lstStyle/>
          <a:p>
            <a:r>
              <a:rPr lang="de-CH" sz="2000" b="1" dirty="0">
                <a:latin typeface="Arial" panose="020B0604020202020204" pitchFamily="34" charset="0"/>
                <a:cs typeface="Arial" panose="020B0604020202020204" pitchFamily="34" charset="0"/>
              </a:rPr>
              <a:t>Ökonomische Belastungen</a:t>
            </a: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Wegfall des Einkommens </a:t>
            </a:r>
            <a:r>
              <a:rPr lang="de-CH" sz="2000" dirty="0">
                <a:latin typeface="Arial" panose="020B0604020202020204" pitchFamily="34" charset="0"/>
                <a:cs typeface="Arial" panose="020B0604020202020204" pitchFamily="34" charset="0"/>
                <a:sym typeface="Wingdings" panose="05000000000000000000" pitchFamily="2" charset="2"/>
              </a:rPr>
              <a:t> </a:t>
            </a:r>
            <a:r>
              <a:rPr lang="de-CH" sz="2000" dirty="0">
                <a:latin typeface="Arial" panose="020B0604020202020204" pitchFamily="34" charset="0"/>
                <a:cs typeface="Arial" panose="020B0604020202020204" pitchFamily="34" charset="0"/>
              </a:rPr>
              <a:t>Taggeldversicherung / IV</a:t>
            </a:r>
          </a:p>
          <a:p>
            <a:r>
              <a:rPr lang="de-CH" sz="2000" dirty="0">
                <a:latin typeface="Arial" panose="020B0604020202020204" pitchFamily="34" charset="0"/>
                <a:cs typeface="Arial" panose="020B0604020202020204" pitchFamily="34" charset="0"/>
              </a:rPr>
              <a:t>Reduktion des eigenen Arbeitspensums</a:t>
            </a:r>
          </a:p>
          <a:p>
            <a:r>
              <a:rPr lang="de-CH" sz="2000" dirty="0">
                <a:latin typeface="Arial" panose="020B0604020202020204" pitchFamily="34" charset="0"/>
                <a:cs typeface="Arial" panose="020B0604020202020204" pitchFamily="34" charset="0"/>
              </a:rPr>
              <a:t>Rechnungen Gesundheitsversorgung, Transporte, FU</a:t>
            </a:r>
          </a:p>
          <a:p>
            <a:r>
              <a:rPr lang="de-CH" sz="2000" dirty="0">
                <a:latin typeface="Arial" panose="020B0604020202020204" pitchFamily="34" charset="0"/>
                <a:cs typeface="Arial" panose="020B0604020202020204" pitchFamily="34" charset="0"/>
              </a:rPr>
              <a:t>Schaden, Bussen, Delinquenz</a:t>
            </a: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3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#7</a:t>
            </a:r>
          </a:p>
          <a:p>
            <a:pPr marL="0" indent="0">
              <a:buNone/>
              <a:defRPr/>
            </a:pPr>
            <a:endParaRPr lang="de-CH" sz="1400" b="1" dirty="0"/>
          </a:p>
          <a:p>
            <a:pPr marL="0" indent="0" algn="l">
              <a:buNone/>
              <a:defRPr/>
            </a:pPr>
            <a:endParaRPr lang="de-CH" sz="1400" dirty="0"/>
          </a:p>
        </p:txBody>
      </p:sp>
      <p:pic>
        <p:nvPicPr>
          <p:cNvPr id="7" name="Grafik 6">
            <a:extLst>
              <a:ext uri="{FF2B5EF4-FFF2-40B4-BE49-F238E27FC236}">
                <a16:creationId xmlns:a16="http://schemas.microsoft.com/office/drawing/2014/main" id="{EE3545D7-B74C-4952-88AF-9E00E9E04E0E}"/>
              </a:ext>
            </a:extLst>
          </p:cNvPr>
          <p:cNvPicPr>
            <a:picLocks noChangeAspect="1"/>
          </p:cNvPicPr>
          <p:nvPr/>
        </p:nvPicPr>
        <p:blipFill>
          <a:blip r:embed="rId3"/>
          <a:stretch>
            <a:fillRect/>
          </a:stretch>
        </p:blipFill>
        <p:spPr>
          <a:xfrm>
            <a:off x="695325" y="2018566"/>
            <a:ext cx="2856715" cy="1901501"/>
          </a:xfrm>
          <a:prstGeom prst="rect">
            <a:avLst/>
          </a:prstGeom>
        </p:spPr>
      </p:pic>
      <p:sp>
        <p:nvSpPr>
          <p:cNvPr id="11" name="Textfeld 10">
            <a:extLst>
              <a:ext uri="{FF2B5EF4-FFF2-40B4-BE49-F238E27FC236}">
                <a16:creationId xmlns:a16="http://schemas.microsoft.com/office/drawing/2014/main" id="{93A09049-0A1B-4B39-8C20-1529E98D2084}"/>
              </a:ext>
            </a:extLst>
          </p:cNvPr>
          <p:cNvSpPr txBox="1"/>
          <p:nvPr/>
        </p:nvSpPr>
        <p:spPr>
          <a:xfrm>
            <a:off x="3832920" y="2018566"/>
            <a:ext cx="7663754" cy="3477875"/>
          </a:xfrm>
          <a:prstGeom prst="rect">
            <a:avLst/>
          </a:prstGeom>
          <a:solidFill>
            <a:schemeClr val="accent4">
              <a:lumMod val="20000"/>
              <a:lumOff val="80000"/>
            </a:schemeClr>
          </a:solidFill>
        </p:spPr>
        <p:txBody>
          <a:bodyPr wrap="square" rtlCol="0">
            <a:spAutoFit/>
          </a:bodyPr>
          <a:lstStyle/>
          <a:p>
            <a:r>
              <a:rPr lang="de-CH" sz="2000" b="1" dirty="0">
                <a:latin typeface="Arial" panose="020B0604020202020204" pitchFamily="34" charset="0"/>
                <a:cs typeface="Arial" panose="020B0604020202020204" pitchFamily="34" charset="0"/>
              </a:rPr>
              <a:t>Modell der Familienkatastrophe </a:t>
            </a:r>
            <a:r>
              <a:rPr lang="de-CH" sz="1200" dirty="0">
                <a:latin typeface="Arial" panose="020B0604020202020204" pitchFamily="34" charset="0"/>
                <a:cs typeface="Arial" panose="020B0604020202020204" pitchFamily="34" charset="0"/>
              </a:rPr>
              <a:t>Asmus </a:t>
            </a:r>
            <a:r>
              <a:rPr lang="de-CH" sz="1200" dirty="0" err="1">
                <a:latin typeface="Arial" panose="020B0604020202020204" pitchFamily="34" charset="0"/>
                <a:cs typeface="Arial" panose="020B0604020202020204" pitchFamily="34" charset="0"/>
              </a:rPr>
              <a:t>Finzen</a:t>
            </a:r>
            <a:r>
              <a:rPr lang="de-CH" sz="1200" dirty="0">
                <a:latin typeface="Arial" panose="020B0604020202020204" pitchFamily="34" charset="0"/>
                <a:cs typeface="Arial" panose="020B0604020202020204" pitchFamily="34" charset="0"/>
              </a:rPr>
              <a:t> (2001)</a:t>
            </a:r>
          </a:p>
          <a:p>
            <a:endParaRPr lang="de-CH" sz="2000" b="1"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Die grosse Kränkung</a:t>
            </a:r>
          </a:p>
          <a:p>
            <a:r>
              <a:rPr lang="de-CH" sz="2000" dirty="0">
                <a:latin typeface="Arial" panose="020B0604020202020204" pitchFamily="34" charset="0"/>
                <a:cs typeface="Arial" panose="020B0604020202020204" pitchFamily="34" charset="0"/>
              </a:rPr>
              <a:t>Die Bedrohung des Familienzusammenhalts</a:t>
            </a:r>
          </a:p>
          <a:p>
            <a:r>
              <a:rPr lang="de-CH" sz="2000" dirty="0">
                <a:latin typeface="Arial" panose="020B0604020202020204" pitchFamily="34" charset="0"/>
                <a:cs typeface="Arial" panose="020B0604020202020204" pitchFamily="34" charset="0"/>
              </a:rPr>
              <a:t>Der Verlust der Selbstverständlichkeit</a:t>
            </a:r>
          </a:p>
          <a:p>
            <a:r>
              <a:rPr lang="de-CH" sz="2000" dirty="0">
                <a:latin typeface="Arial" panose="020B0604020202020204" pitchFamily="34" charset="0"/>
                <a:cs typeface="Arial" panose="020B0604020202020204" pitchFamily="34" charset="0"/>
              </a:rPr>
              <a:t>Die Ungewissheit</a:t>
            </a:r>
          </a:p>
          <a:p>
            <a:r>
              <a:rPr lang="de-CH" sz="2000" dirty="0">
                <a:latin typeface="Arial" panose="020B0604020202020204" pitchFamily="34" charset="0"/>
                <a:cs typeface="Arial" panose="020B0604020202020204" pitchFamily="34" charset="0"/>
              </a:rPr>
              <a:t>Die Veränderung der eigenen Biographie</a:t>
            </a:r>
          </a:p>
          <a:p>
            <a:r>
              <a:rPr lang="de-CH" sz="2000" dirty="0">
                <a:latin typeface="Arial" panose="020B0604020202020204" pitchFamily="34" charset="0"/>
                <a:cs typeface="Arial" panose="020B0604020202020204" pitchFamily="34" charset="0"/>
              </a:rPr>
              <a:t>Wie wird es weitergehen</a:t>
            </a: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emotionale Belastung #1 - #7 (+)   vs.   Bewältigung</a:t>
            </a:r>
          </a:p>
          <a:p>
            <a:pPr marL="0" indent="0">
              <a:buNone/>
              <a:defRPr/>
            </a:pPr>
            <a:endParaRPr lang="de-CH" sz="1400" b="1" dirty="0"/>
          </a:p>
          <a:p>
            <a:pPr marL="0" indent="0" algn="l">
              <a:buNone/>
              <a:defRPr/>
            </a:pPr>
            <a:endParaRPr lang="de-CH" sz="1400" dirty="0"/>
          </a:p>
        </p:txBody>
      </p:sp>
      <p:pic>
        <p:nvPicPr>
          <p:cNvPr id="7" name="Grafik 6">
            <a:extLst>
              <a:ext uri="{FF2B5EF4-FFF2-40B4-BE49-F238E27FC236}">
                <a16:creationId xmlns:a16="http://schemas.microsoft.com/office/drawing/2014/main" id="{EE3545D7-B74C-4952-88AF-9E00E9E04E0E}"/>
              </a:ext>
            </a:extLst>
          </p:cNvPr>
          <p:cNvPicPr>
            <a:picLocks noChangeAspect="1"/>
          </p:cNvPicPr>
          <p:nvPr/>
        </p:nvPicPr>
        <p:blipFill>
          <a:blip r:embed="rId3"/>
          <a:stretch>
            <a:fillRect/>
          </a:stretch>
        </p:blipFill>
        <p:spPr>
          <a:xfrm>
            <a:off x="695325" y="2018566"/>
            <a:ext cx="2856715" cy="1901501"/>
          </a:xfrm>
          <a:prstGeom prst="rect">
            <a:avLst/>
          </a:prstGeom>
        </p:spPr>
      </p:pic>
      <p:pic>
        <p:nvPicPr>
          <p:cNvPr id="10" name="Picture 2" descr="Waage Der Gerechtigkeit - Kostenloses Foto auf Pixabay">
            <a:extLst>
              <a:ext uri="{FF2B5EF4-FFF2-40B4-BE49-F238E27FC236}">
                <a16:creationId xmlns:a16="http://schemas.microsoft.com/office/drawing/2014/main" id="{E7AE3E61-3349-4591-9EC0-B530A5EF78E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95325" y="2018566"/>
            <a:ext cx="2853365" cy="19015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97E03D18-5313-4C12-9FB8-1ED550228CFD}"/>
              </a:ext>
            </a:extLst>
          </p:cNvPr>
          <p:cNvSpPr txBox="1"/>
          <p:nvPr/>
        </p:nvSpPr>
        <p:spPr>
          <a:xfrm>
            <a:off x="3832920" y="2018566"/>
            <a:ext cx="3778613" cy="3785652"/>
          </a:xfrm>
          <a:prstGeom prst="rect">
            <a:avLst/>
          </a:prstGeom>
          <a:solidFill>
            <a:schemeClr val="accent4">
              <a:lumMod val="20000"/>
              <a:lumOff val="80000"/>
            </a:schemeClr>
          </a:solidFill>
        </p:spPr>
        <p:txBody>
          <a:bodyPr wrap="square" rtlCol="0">
            <a:spAutoFit/>
          </a:bodyPr>
          <a:lstStyle/>
          <a:p>
            <a:r>
              <a:rPr lang="de-CH" sz="2000" dirty="0">
                <a:latin typeface="Arial" panose="020B0604020202020204" pitchFamily="34" charset="0"/>
                <a:cs typeface="Arial" panose="020B0604020202020204" pitchFamily="34" charset="0"/>
              </a:rPr>
              <a:t>Selbstwirksamkeitserwartung ⬇</a:t>
            </a:r>
          </a:p>
          <a:p>
            <a:r>
              <a:rPr lang="de-CH" sz="2000" dirty="0">
                <a:latin typeface="Arial" panose="020B0604020202020204" pitchFamily="34" charset="0"/>
                <a:cs typeface="Arial" panose="020B0604020202020204" pitchFamily="34" charset="0"/>
              </a:rPr>
              <a:t>Zwischen Mitleid und Ärger</a:t>
            </a:r>
          </a:p>
          <a:p>
            <a:r>
              <a:rPr lang="de-CH" sz="2000" dirty="0">
                <a:latin typeface="Arial" panose="020B0604020202020204" pitchFamily="34" charset="0"/>
                <a:cs typeface="Arial" panose="020B0604020202020204" pitchFamily="34" charset="0"/>
              </a:rPr>
              <a:t>Schuld und Scham</a:t>
            </a:r>
          </a:p>
          <a:p>
            <a:r>
              <a:rPr lang="de-CH" sz="2000" dirty="0">
                <a:latin typeface="Arial" panose="020B0604020202020204" pitchFamily="34" charset="0"/>
                <a:cs typeface="Arial" panose="020B0604020202020204" pitchFamily="34" charset="0"/>
              </a:rPr>
              <a:t>Verantwortung</a:t>
            </a:r>
          </a:p>
          <a:p>
            <a:r>
              <a:rPr lang="de-CH" sz="2000" dirty="0">
                <a:latin typeface="Arial" panose="020B0604020202020204" pitchFamily="34" charset="0"/>
                <a:cs typeface="Arial" panose="020B0604020202020204" pitchFamily="34" charset="0"/>
              </a:rPr>
              <a:t>Kontrollverlust</a:t>
            </a:r>
          </a:p>
          <a:p>
            <a:r>
              <a:rPr lang="de-CH" sz="2000" dirty="0">
                <a:latin typeface="Arial" panose="020B0604020202020204" pitchFamily="34" charset="0"/>
                <a:cs typeface="Arial" panose="020B0604020202020204" pitchFamily="34" charset="0"/>
              </a:rPr>
              <a:t>Ökonomische Belastungen</a:t>
            </a:r>
          </a:p>
          <a:p>
            <a:r>
              <a:rPr lang="de-CH" sz="2000" dirty="0">
                <a:latin typeface="Arial" panose="020B0604020202020204" pitchFamily="34" charset="0"/>
                <a:cs typeface="Arial" panose="020B0604020202020204" pitchFamily="34" charset="0"/>
              </a:rPr>
              <a:t>Modell der Familienkatastrophe</a:t>
            </a:r>
          </a:p>
          <a:p>
            <a:r>
              <a:rPr lang="de-CH" sz="2000" dirty="0">
                <a:latin typeface="Arial" panose="020B0604020202020204" pitchFamily="34" charset="0"/>
                <a:cs typeface="Arial" panose="020B0604020202020204" pitchFamily="34" charset="0"/>
              </a:rPr>
              <a:t>Symptome</a:t>
            </a:r>
          </a:p>
          <a:p>
            <a:r>
              <a:rPr lang="de-CH" sz="2000" dirty="0">
                <a:latin typeface="Arial" panose="020B0604020202020204" pitchFamily="34" charset="0"/>
                <a:cs typeface="Arial" panose="020B0604020202020204" pitchFamily="34" charset="0"/>
              </a:rPr>
              <a:t>Dauer der Erkrankung</a:t>
            </a:r>
          </a:p>
          <a:p>
            <a:r>
              <a:rPr lang="de-CH" sz="2000" dirty="0">
                <a:latin typeface="Arial" panose="020B0604020202020204" pitchFamily="34" charset="0"/>
                <a:cs typeface="Arial" panose="020B0604020202020204" pitchFamily="34" charset="0"/>
              </a:rPr>
              <a:t>Kontakttiefe / -frequenz</a:t>
            </a:r>
          </a:p>
          <a:p>
            <a:r>
              <a:rPr lang="de-CH" sz="2000" dirty="0">
                <a:latin typeface="Arial" panose="020B0604020202020204" pitchFamily="34" charset="0"/>
                <a:cs typeface="Arial" panose="020B0604020202020204" pitchFamily="34" charset="0"/>
              </a:rPr>
              <a:t>…</a:t>
            </a:r>
          </a:p>
          <a:p>
            <a:endParaRPr lang="de-CH" sz="2000" dirty="0">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2AE8CE6E-7E20-47E6-BC59-601E44F9E19C}"/>
              </a:ext>
            </a:extLst>
          </p:cNvPr>
          <p:cNvSpPr txBox="1"/>
          <p:nvPr/>
        </p:nvSpPr>
        <p:spPr>
          <a:xfrm>
            <a:off x="7895763" y="2044299"/>
            <a:ext cx="3778613" cy="3785652"/>
          </a:xfrm>
          <a:prstGeom prst="rect">
            <a:avLst/>
          </a:prstGeom>
          <a:solidFill>
            <a:schemeClr val="accent4">
              <a:lumMod val="20000"/>
              <a:lumOff val="80000"/>
            </a:schemeClr>
          </a:solidFill>
        </p:spPr>
        <p:txBody>
          <a:bodyPr wrap="square" rtlCol="0">
            <a:spAutoFit/>
          </a:bodyPr>
          <a:lstStyle/>
          <a:p>
            <a:r>
              <a:rPr lang="de-CH" sz="2000" dirty="0">
                <a:latin typeface="Arial" panose="020B0604020202020204" pitchFamily="34" charset="0"/>
                <a:cs typeface="Arial" panose="020B0604020202020204" pitchFamily="34" charset="0"/>
              </a:rPr>
              <a:t>Resilienz</a:t>
            </a:r>
          </a:p>
          <a:p>
            <a:r>
              <a:rPr lang="de-CH" sz="2000" dirty="0">
                <a:latin typeface="Arial" panose="020B0604020202020204" pitchFamily="34" charset="0"/>
                <a:cs typeface="Arial" panose="020B0604020202020204" pitchFamily="34" charset="0"/>
              </a:rPr>
              <a:t>Zufriedenheit mit Versorgung</a:t>
            </a:r>
          </a:p>
          <a:p>
            <a:r>
              <a:rPr lang="de-CH" sz="2000" dirty="0">
                <a:latin typeface="Arial" panose="020B0604020202020204" pitchFamily="34" charset="0"/>
                <a:cs typeface="Arial" panose="020B0604020202020204" pitchFamily="34" charset="0"/>
              </a:rPr>
              <a:t>Professionelle Unterstützung</a:t>
            </a:r>
          </a:p>
          <a:p>
            <a:r>
              <a:rPr lang="de-CH" sz="2000" dirty="0">
                <a:latin typeface="Arial" panose="020B0604020202020204" pitchFamily="34" charset="0"/>
                <a:cs typeface="Arial" panose="020B0604020202020204" pitchFamily="34" charset="0"/>
              </a:rPr>
              <a:t>Soziale Unterstützung</a:t>
            </a:r>
          </a:p>
          <a:p>
            <a:r>
              <a:rPr lang="de-CH" sz="2000" dirty="0">
                <a:latin typeface="Arial" panose="020B0604020202020204" pitchFamily="34" charset="0"/>
                <a:cs typeface="Arial" panose="020B0604020202020204" pitchFamily="34" charset="0"/>
              </a:rPr>
              <a:t>Selbsthilfe</a:t>
            </a:r>
          </a:p>
          <a:p>
            <a:r>
              <a:rPr lang="de-CH" sz="2000" dirty="0">
                <a:latin typeface="Arial" panose="020B0604020202020204" pitchFamily="34" charset="0"/>
                <a:cs typeface="Arial" panose="020B0604020202020204" pitchFamily="34" charset="0"/>
              </a:rPr>
              <a:t>Bewältigungsstrategien </a:t>
            </a:r>
          </a:p>
          <a:p>
            <a:r>
              <a:rPr lang="de-CH" sz="2000" dirty="0">
                <a:latin typeface="Arial" panose="020B0604020202020204" pitchFamily="34" charset="0"/>
                <a:cs typeface="Arial" panose="020B0604020202020204" pitchFamily="34" charset="0"/>
              </a:rPr>
              <a:t>Wissensaneignung</a:t>
            </a:r>
          </a:p>
          <a:p>
            <a:r>
              <a:rPr lang="de-CH" sz="2000" dirty="0">
                <a:latin typeface="Arial" panose="020B0604020202020204" pitchFamily="34" charset="0"/>
                <a:cs typeface="Arial" panose="020B0604020202020204" pitchFamily="34" charset="0"/>
              </a:rPr>
              <a:t>…</a:t>
            </a: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a:p>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385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Strategien für Angehörige #1</a:t>
            </a:r>
            <a:endParaRPr lang="de-CH" sz="1400" b="1" dirty="0"/>
          </a:p>
          <a:p>
            <a:pPr marL="0" indent="0" algn="l">
              <a:buNone/>
              <a:defRPr/>
            </a:pPr>
            <a:endParaRPr lang="de-CH" sz="1400" dirty="0"/>
          </a:p>
        </p:txBody>
      </p:sp>
      <p:pic>
        <p:nvPicPr>
          <p:cNvPr id="11" name="Grafik 10">
            <a:extLst>
              <a:ext uri="{FF2B5EF4-FFF2-40B4-BE49-F238E27FC236}">
                <a16:creationId xmlns:a16="http://schemas.microsoft.com/office/drawing/2014/main" id="{70E93615-A979-43B8-9AD8-E250C8C0083F}"/>
              </a:ext>
            </a:extLst>
          </p:cNvPr>
          <p:cNvPicPr>
            <a:picLocks noChangeAspect="1"/>
          </p:cNvPicPr>
          <p:nvPr/>
        </p:nvPicPr>
        <p:blipFill>
          <a:blip r:embed="rId3"/>
          <a:stretch>
            <a:fillRect/>
          </a:stretch>
        </p:blipFill>
        <p:spPr>
          <a:xfrm>
            <a:off x="9152872" y="385312"/>
            <a:ext cx="2144029" cy="1841419"/>
          </a:xfrm>
          <a:prstGeom prst="rect">
            <a:avLst/>
          </a:prstGeom>
        </p:spPr>
      </p:pic>
      <p:sp>
        <p:nvSpPr>
          <p:cNvPr id="14" name="Rechteck 13">
            <a:extLst>
              <a:ext uri="{FF2B5EF4-FFF2-40B4-BE49-F238E27FC236}">
                <a16:creationId xmlns:a16="http://schemas.microsoft.com/office/drawing/2014/main" id="{20408CF1-6934-4950-BB8C-59338F97FE29}"/>
              </a:ext>
            </a:extLst>
          </p:cNvPr>
          <p:cNvSpPr/>
          <p:nvPr/>
        </p:nvSpPr>
        <p:spPr>
          <a:xfrm rot="5400000">
            <a:off x="10561642" y="1029155"/>
            <a:ext cx="1654620" cy="215444"/>
          </a:xfrm>
          <a:prstGeom prst="rect">
            <a:avLst/>
          </a:prstGeom>
        </p:spPr>
        <p:txBody>
          <a:bodyPr wrap="none">
            <a:spAutoFit/>
          </a:bodyPr>
          <a:lstStyle/>
          <a:p>
            <a:r>
              <a:rPr lang="de-CH" sz="800" dirty="0"/>
              <a:t>Installation Roman Signer  2010</a:t>
            </a:r>
          </a:p>
        </p:txBody>
      </p:sp>
      <p:sp>
        <p:nvSpPr>
          <p:cNvPr id="15" name="Inhaltsplatzhalter 2">
            <a:extLst>
              <a:ext uri="{FF2B5EF4-FFF2-40B4-BE49-F238E27FC236}">
                <a16:creationId xmlns:a16="http://schemas.microsoft.com/office/drawing/2014/main" id="{B9F146B7-1EDF-49DA-BC59-F548F4DABA83}"/>
              </a:ext>
            </a:extLst>
          </p:cNvPr>
          <p:cNvSpPr>
            <a:spLocks noGrp="1"/>
          </p:cNvSpPr>
          <p:nvPr>
            <p:ph idx="1"/>
          </p:nvPr>
        </p:nvSpPr>
        <p:spPr>
          <a:xfrm>
            <a:off x="695325" y="1808163"/>
            <a:ext cx="10801350" cy="4213225"/>
          </a:xfrm>
        </p:spPr>
        <p:txBody>
          <a:bodyPr/>
          <a:lstStyle/>
          <a:p>
            <a:pPr marL="0" indent="0">
              <a:spcBef>
                <a:spcPts val="0"/>
              </a:spcBef>
              <a:buNone/>
            </a:pPr>
            <a:endParaRPr lang="de-CH" sz="1800" dirty="0">
              <a:latin typeface="Calibri" panose="020F0502020204030204" pitchFamily="34" charset="0"/>
              <a:cs typeface="Calibri" panose="020F0502020204030204" pitchFamily="34" charset="0"/>
            </a:endParaRPr>
          </a:p>
          <a:p>
            <a:pPr marL="0" indent="0">
              <a:spcBef>
                <a:spcPts val="0"/>
              </a:spcBef>
              <a:buNone/>
            </a:pPr>
            <a:r>
              <a:rPr lang="de-CH" sz="1800" b="1" dirty="0">
                <a:latin typeface="Calibri" panose="020F0502020204030204" pitchFamily="34" charset="0"/>
                <a:cs typeface="Calibri" panose="020F0502020204030204" pitchFamily="34" charset="0"/>
              </a:rPr>
              <a:t>Resilienz</a:t>
            </a:r>
            <a:r>
              <a:rPr lang="de-CH" sz="1800" dirty="0">
                <a:latin typeface="Calibri" panose="020F0502020204030204" pitchFamily="34" charset="0"/>
                <a:cs typeface="Calibri" panose="020F0502020204030204" pitchFamily="34" charset="0"/>
              </a:rPr>
              <a:t> </a:t>
            </a:r>
            <a:r>
              <a:rPr lang="de-CH" sz="1200" dirty="0">
                <a:latin typeface="Calibri" panose="020F0502020204030204" pitchFamily="34" charset="0"/>
                <a:cs typeface="Calibri" panose="020F0502020204030204" pitchFamily="34" charset="0"/>
              </a:rPr>
              <a:t>Emmy Werner (1971)</a:t>
            </a:r>
          </a:p>
          <a:p>
            <a:pPr marL="0" indent="0">
              <a:spcBef>
                <a:spcPts val="0"/>
              </a:spcBef>
              <a:buNone/>
            </a:pPr>
            <a:r>
              <a:rPr lang="de-CH" sz="1800" dirty="0">
                <a:latin typeface="Calibri" panose="020F0502020204030204" pitchFamily="34" charset="0"/>
                <a:cs typeface="Calibri" panose="020F0502020204030204" pitchFamily="34" charset="0"/>
              </a:rPr>
              <a:t>Stärken </a:t>
            </a:r>
            <a:r>
              <a:rPr lang="de-CH" sz="1800" dirty="0" err="1">
                <a:latin typeface="Calibri" panose="020F0502020204030204" pitchFamily="34" charset="0"/>
                <a:cs typeface="Calibri" panose="020F0502020204030204" pitchFamily="34" charset="0"/>
              </a:rPr>
              <a:t>stärken</a:t>
            </a:r>
            <a:r>
              <a:rPr lang="de-CH" sz="1800" dirty="0">
                <a:latin typeface="Calibri" panose="020F0502020204030204" pitchFamily="34" charset="0"/>
                <a:cs typeface="Calibri" panose="020F0502020204030204" pitchFamily="34" charset="0"/>
              </a:rPr>
              <a:t>. Muskel. Selbstfürsorge. Regeneration. Beziehung. Humor. Flexibilität</a:t>
            </a:r>
          </a:p>
          <a:p>
            <a:pPr marL="0" indent="0">
              <a:spcBef>
                <a:spcPts val="0"/>
              </a:spcBef>
              <a:buNone/>
            </a:pPr>
            <a:endParaRPr lang="de-CH" sz="1800" dirty="0">
              <a:latin typeface="Calibri" panose="020F0502020204030204" pitchFamily="34" charset="0"/>
              <a:cs typeface="Calibri" panose="020F0502020204030204" pitchFamily="34" charset="0"/>
            </a:endParaRPr>
          </a:p>
          <a:p>
            <a:pPr marL="0" indent="0">
              <a:spcBef>
                <a:spcPts val="0"/>
              </a:spcBef>
              <a:buNone/>
            </a:pPr>
            <a:r>
              <a:rPr lang="de-CH" sz="1800" b="1" dirty="0">
                <a:latin typeface="Calibri" panose="020F0502020204030204" pitchFamily="34" charset="0"/>
                <a:cs typeface="Calibri" panose="020F0502020204030204" pitchFamily="34" charset="0"/>
              </a:rPr>
              <a:t>Salutogenese</a:t>
            </a:r>
            <a:r>
              <a:rPr lang="de-CH" sz="1800" dirty="0">
                <a:latin typeface="Calibri" panose="020F0502020204030204" pitchFamily="34" charset="0"/>
                <a:cs typeface="Calibri" panose="020F0502020204030204" pitchFamily="34" charset="0"/>
              </a:rPr>
              <a:t> </a:t>
            </a:r>
            <a:r>
              <a:rPr lang="de-CH" sz="1200" dirty="0">
                <a:latin typeface="Calibri" panose="020F0502020204030204" pitchFamily="34" charset="0"/>
                <a:cs typeface="Calibri" panose="020F0502020204030204" pitchFamily="34" charset="0"/>
              </a:rPr>
              <a:t>Aaron </a:t>
            </a:r>
            <a:r>
              <a:rPr lang="de-CH" sz="1200" dirty="0" err="1">
                <a:latin typeface="Calibri" panose="020F0502020204030204" pitchFamily="34" charset="0"/>
                <a:cs typeface="Calibri" panose="020F0502020204030204" pitchFamily="34" charset="0"/>
              </a:rPr>
              <a:t>Antonovsky</a:t>
            </a:r>
            <a:r>
              <a:rPr lang="de-CH" sz="1200" dirty="0">
                <a:latin typeface="Calibri" panose="020F0502020204030204" pitchFamily="34" charset="0"/>
                <a:cs typeface="Calibri" panose="020F0502020204030204" pitchFamily="34" charset="0"/>
              </a:rPr>
              <a:t> (1997)</a:t>
            </a:r>
          </a:p>
          <a:p>
            <a:pPr marL="0" indent="0">
              <a:spcBef>
                <a:spcPts val="0"/>
              </a:spcBef>
              <a:buNone/>
            </a:pPr>
            <a:r>
              <a:rPr lang="de-CH" sz="1800" dirty="0">
                <a:latin typeface="Calibri" panose="020F0502020204030204" pitchFamily="34" charset="0"/>
                <a:cs typeface="Calibri" panose="020F0502020204030204" pitchFamily="34" charset="0"/>
              </a:rPr>
              <a:t>Verstehbarkeit. Sinnhaftigkeit. Handhabbarkeit</a:t>
            </a:r>
          </a:p>
          <a:p>
            <a:pPr marL="0" indent="0">
              <a:spcBef>
                <a:spcPts val="0"/>
              </a:spcBef>
              <a:buNone/>
            </a:pPr>
            <a:endParaRPr lang="de-CH" sz="1800" dirty="0">
              <a:latin typeface="Calibri" panose="020F0502020204030204" pitchFamily="34" charset="0"/>
              <a:cs typeface="Calibri" panose="020F0502020204030204" pitchFamily="34" charset="0"/>
            </a:endParaRPr>
          </a:p>
          <a:p>
            <a:pPr marL="0" indent="0">
              <a:spcBef>
                <a:spcPts val="0"/>
              </a:spcBef>
              <a:buNone/>
            </a:pPr>
            <a:r>
              <a:rPr lang="de-CH" sz="1800" b="1" dirty="0">
                <a:latin typeface="Calibri" panose="020F0502020204030204" pitchFamily="34" charset="0"/>
                <a:cs typeface="Calibri" panose="020F0502020204030204" pitchFamily="34" charset="0"/>
              </a:rPr>
              <a:t>Soziale Unterstützung</a:t>
            </a:r>
          </a:p>
          <a:p>
            <a:pPr marL="0" indent="0">
              <a:spcBef>
                <a:spcPts val="0"/>
              </a:spcBef>
              <a:buNone/>
            </a:pPr>
            <a:r>
              <a:rPr lang="de-CH" sz="1800" dirty="0">
                <a:latin typeface="Calibri" panose="020F0502020204030204" pitchFamily="34" charset="0"/>
                <a:cs typeface="Calibri" panose="020F0502020204030204" pitchFamily="34" charset="0"/>
              </a:rPr>
              <a:t>Annehmen, was es gibt (siehe «Hilfen»)</a:t>
            </a:r>
          </a:p>
        </p:txBody>
      </p:sp>
      <p:pic>
        <p:nvPicPr>
          <p:cNvPr id="16" name="Picture 2">
            <a:extLst>
              <a:ext uri="{FF2B5EF4-FFF2-40B4-BE49-F238E27FC236}">
                <a16:creationId xmlns:a16="http://schemas.microsoft.com/office/drawing/2014/main" id="{DE1E77E5-04B5-49A6-A04D-C21FA8010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333" y="2641519"/>
            <a:ext cx="3288138" cy="328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5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sz="2000" dirty="0"/>
          </a:p>
          <a:p>
            <a:pPr marL="0" indent="0">
              <a:buNone/>
            </a:pPr>
            <a:r>
              <a:rPr lang="de-CH" sz="2000" b="1" dirty="0"/>
              <a:t>Bindung</a:t>
            </a:r>
          </a:p>
          <a:p>
            <a:pPr marL="0" indent="0">
              <a:buNone/>
            </a:pPr>
            <a:endParaRPr lang="de-CH" sz="1800" dirty="0"/>
          </a:p>
          <a:p>
            <a:pPr marL="342900" indent="-342900" algn="l">
              <a:buFont typeface="Arial" panose="020B0604020202020204" pitchFamily="34" charset="0"/>
              <a:buChar char="•"/>
              <a:defRPr/>
            </a:pPr>
            <a:r>
              <a:rPr lang="de-CH" sz="2000" dirty="0">
                <a:latin typeface="Calibri" panose="020F0502020204030204" pitchFamily="34" charset="0"/>
                <a:cs typeface="Calibri" panose="020F0502020204030204" pitchFamily="34" charset="0"/>
              </a:rPr>
              <a:t>Ein angeborenes Bedürfnis, enge, von intensiven Emotionen geprägte Beziehungen aufzubauen</a:t>
            </a:r>
          </a:p>
          <a:p>
            <a:pPr marL="342900" indent="-342900" algn="l">
              <a:buFont typeface="Arial" panose="020B0604020202020204" pitchFamily="34" charset="0"/>
              <a:buChar char="•"/>
              <a:defRPr/>
            </a:pPr>
            <a:r>
              <a:rPr lang="de-CH" sz="2000" dirty="0">
                <a:latin typeface="Calibri" panose="020F0502020204030204" pitchFamily="34" charset="0"/>
                <a:cs typeface="Calibri" panose="020F0502020204030204" pitchFamily="34" charset="0"/>
              </a:rPr>
              <a:t>Hat Schutzcharakter (Überleben)</a:t>
            </a:r>
          </a:p>
          <a:p>
            <a:pPr marL="342900" indent="-342900">
              <a:defRPr/>
            </a:pPr>
            <a:r>
              <a:rPr lang="de-CH" sz="2000" dirty="0">
                <a:latin typeface="Calibri" panose="020F0502020204030204" pitchFamily="34" charset="0"/>
                <a:cs typeface="Calibri" panose="020F0502020204030204" pitchFamily="34" charset="0"/>
              </a:rPr>
              <a:t>Bindung als imaginäres Band zwischen zwei Personen, das in den Gefühlen verankert ist und das sie über Raum und Zeit hinweg miteinander verbindet </a:t>
            </a:r>
            <a:r>
              <a:rPr lang="de-CH" sz="1400" dirty="0">
                <a:latin typeface="Calibri" panose="020F0502020204030204" pitchFamily="34" charset="0"/>
                <a:cs typeface="Calibri" panose="020F0502020204030204" pitchFamily="34" charset="0"/>
              </a:rPr>
              <a:t>(Bowlby, 1979)</a:t>
            </a:r>
          </a:p>
          <a:p>
            <a:pPr marL="342900" indent="-342900" algn="l">
              <a:buFont typeface="Arial" panose="020B0604020202020204" pitchFamily="34" charset="0"/>
              <a:buChar char="•"/>
              <a:defRPr/>
            </a:pPr>
            <a:r>
              <a:rPr lang="de-CH" sz="2000" dirty="0">
                <a:latin typeface="Calibri" panose="020F0502020204030204" pitchFamily="34" charset="0"/>
                <a:cs typeface="Calibri" panose="020F0502020204030204" pitchFamily="34" charset="0"/>
              </a:rPr>
              <a:t>Bindungsverhalten wird in emotional anspruchsvollen Situationen (Stress) aktiviert</a:t>
            </a:r>
          </a:p>
          <a:p>
            <a:pPr marL="342900" indent="-342900" algn="l">
              <a:buFont typeface="Arial" panose="020B0604020202020204" pitchFamily="34" charset="0"/>
              <a:buChar char="•"/>
              <a:defRPr/>
            </a:pPr>
            <a:r>
              <a:rPr lang="de-CH" sz="2000" dirty="0">
                <a:latin typeface="Calibri" panose="020F0502020204030204" pitchFamily="34" charset="0"/>
                <a:cs typeface="Calibri" panose="020F0502020204030204" pitchFamily="34" charset="0"/>
              </a:rPr>
              <a:t>Studien belegen eine starke Korrelation zwischen unsicheren Bindungsstilen und psychischen Erkrankungen</a:t>
            </a:r>
          </a:p>
          <a:p>
            <a:pPr marL="342900" indent="-342900" algn="l">
              <a:buFont typeface="Arial" panose="020B0604020202020204" pitchFamily="34" charset="0"/>
              <a:buChar char="•"/>
              <a:defRPr/>
            </a:pPr>
            <a:r>
              <a:rPr lang="de-CH" sz="2000" dirty="0">
                <a:latin typeface="Calibri" panose="020F0502020204030204" pitchFamily="34" charset="0"/>
                <a:cs typeface="Calibri" panose="020F0502020204030204" pitchFamily="34" charset="0"/>
              </a:rPr>
              <a:t>Nicht nur der Bindungsstil der erkrankten Person ist entscheidend, sondern auch jener der Angehörigen</a:t>
            </a:r>
          </a:p>
          <a:p>
            <a:pPr marL="0" indent="0">
              <a:buNone/>
            </a:pPr>
            <a:endParaRPr lang="de-CH" sz="1400" dirty="0"/>
          </a:p>
          <a:p>
            <a:endParaRPr lang="de-CH" sz="1400" dirty="0"/>
          </a:p>
          <a:p>
            <a:endParaRPr lang="de-CH" sz="1400" dirty="0"/>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Tree>
    <p:extLst>
      <p:ext uri="{BB962C8B-B14F-4D97-AF65-F5344CB8AC3E}">
        <p14:creationId xmlns:p14="http://schemas.microsoft.com/office/powerpoint/2010/main" val="20332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Strategien für Angehörige #2</a:t>
            </a:r>
            <a:endParaRPr lang="de-CH" sz="1400" b="1" dirty="0"/>
          </a:p>
          <a:p>
            <a:pPr marL="0" indent="0" algn="l">
              <a:buNone/>
              <a:defRPr/>
            </a:pPr>
            <a:endParaRPr lang="de-CH" sz="1400" dirty="0"/>
          </a:p>
        </p:txBody>
      </p:sp>
      <p:sp>
        <p:nvSpPr>
          <p:cNvPr id="12" name="Inhaltsplatzhalter 2">
            <a:extLst>
              <a:ext uri="{FF2B5EF4-FFF2-40B4-BE49-F238E27FC236}">
                <a16:creationId xmlns:a16="http://schemas.microsoft.com/office/drawing/2014/main" id="{1F6DDEE2-3DA3-470D-BE9D-40AD7C6D03B7}"/>
              </a:ext>
            </a:extLst>
          </p:cNvPr>
          <p:cNvSpPr>
            <a:spLocks noGrp="1"/>
          </p:cNvSpPr>
          <p:nvPr>
            <p:ph idx="1"/>
          </p:nvPr>
        </p:nvSpPr>
        <p:spPr>
          <a:xfrm>
            <a:off x="695325" y="1808163"/>
            <a:ext cx="10801350" cy="4213225"/>
          </a:xfrm>
        </p:spPr>
        <p:txBody>
          <a:bodyPr/>
          <a:lstStyle/>
          <a:p>
            <a:pPr marL="0" indent="0">
              <a:spcBef>
                <a:spcPts val="0"/>
              </a:spcBef>
              <a:buNone/>
            </a:pPr>
            <a:endParaRPr lang="de-CH" sz="1800" dirty="0">
              <a:latin typeface="Calibri" panose="020F0502020204030204" pitchFamily="34" charset="0"/>
              <a:cs typeface="Calibri" panose="020F0502020204030204" pitchFamily="34" charset="0"/>
            </a:endParaRPr>
          </a:p>
          <a:p>
            <a:pPr marL="0" indent="0">
              <a:spcBef>
                <a:spcPts val="0"/>
              </a:spcBef>
              <a:buNone/>
            </a:pPr>
            <a:r>
              <a:rPr lang="de-CH" sz="1800" dirty="0">
                <a:latin typeface="Calibri" panose="020F0502020204030204" pitchFamily="34" charset="0"/>
                <a:cs typeface="Calibri" panose="020F0502020204030204" pitchFamily="34" charset="0"/>
              </a:rPr>
              <a:t>(Radikale) </a:t>
            </a:r>
            <a:r>
              <a:rPr lang="de-CH" sz="1800" b="1" dirty="0">
                <a:latin typeface="Calibri" panose="020F0502020204030204" pitchFamily="34" charset="0"/>
                <a:cs typeface="Calibri" panose="020F0502020204030204" pitchFamily="34" charset="0"/>
              </a:rPr>
              <a:t>Akzeptanz</a:t>
            </a:r>
            <a:r>
              <a:rPr lang="de-CH" sz="1800" dirty="0">
                <a:latin typeface="Calibri" panose="020F0502020204030204" pitchFamily="34" charset="0"/>
                <a:cs typeface="Calibri" panose="020F0502020204030204" pitchFamily="34" charset="0"/>
              </a:rPr>
              <a:t> </a:t>
            </a:r>
            <a:r>
              <a:rPr lang="de-CH" sz="1200" dirty="0">
                <a:latin typeface="Calibri" panose="020F0502020204030204" pitchFamily="34" charset="0"/>
                <a:cs typeface="Calibri" panose="020F0502020204030204" pitchFamily="34" charset="0"/>
              </a:rPr>
              <a:t>Marsha </a:t>
            </a:r>
            <a:r>
              <a:rPr lang="de-CH" sz="1200" dirty="0" err="1">
                <a:latin typeface="Calibri" panose="020F0502020204030204" pitchFamily="34" charset="0"/>
                <a:cs typeface="Calibri" panose="020F0502020204030204" pitchFamily="34" charset="0"/>
              </a:rPr>
              <a:t>Linehan</a:t>
            </a:r>
            <a:r>
              <a:rPr lang="de-CH" sz="1200" dirty="0">
                <a:latin typeface="Calibri" panose="020F0502020204030204" pitchFamily="34" charset="0"/>
                <a:cs typeface="Calibri" panose="020F0502020204030204" pitchFamily="34" charset="0"/>
              </a:rPr>
              <a:t> (1993)</a:t>
            </a:r>
          </a:p>
          <a:p>
            <a:pPr marL="0" indent="0">
              <a:spcBef>
                <a:spcPts val="0"/>
              </a:spcBef>
              <a:buNone/>
            </a:pPr>
            <a:r>
              <a:rPr lang="de-CH" sz="1800" dirty="0">
                <a:latin typeface="Calibri" panose="020F0502020204030204" pitchFamily="34" charset="0"/>
                <a:cs typeface="Calibri" panose="020F0502020204030204" pitchFamily="34" charset="0"/>
              </a:rPr>
              <a:t>Fähigkeit, Situationen die ausserhalb meiner Kontrolle liegen, ohne Urteil zu akzeptieren</a:t>
            </a:r>
          </a:p>
          <a:p>
            <a:pPr marL="0" indent="0">
              <a:spcBef>
                <a:spcPts val="0"/>
              </a:spcBef>
              <a:buNone/>
            </a:pPr>
            <a:endParaRPr lang="de-CH" sz="1800" dirty="0">
              <a:latin typeface="Calibri" panose="020F0502020204030204" pitchFamily="34" charset="0"/>
              <a:cs typeface="Calibri" panose="020F0502020204030204" pitchFamily="34" charset="0"/>
            </a:endParaRPr>
          </a:p>
          <a:p>
            <a:pPr marL="0" indent="0">
              <a:spcBef>
                <a:spcPts val="0"/>
              </a:spcBef>
              <a:buNone/>
            </a:pPr>
            <a:r>
              <a:rPr lang="de-CH" sz="1800" b="1" dirty="0">
                <a:latin typeface="Calibri" panose="020F0502020204030204" pitchFamily="34" charset="0"/>
                <a:cs typeface="Calibri" panose="020F0502020204030204" pitchFamily="34" charset="0"/>
              </a:rPr>
              <a:t>Unterscheidung von objektiven und subjektiven Belastungen </a:t>
            </a:r>
            <a:r>
              <a:rPr lang="de-CH" sz="1200" dirty="0">
                <a:latin typeface="Calibri" panose="020F0502020204030204" pitchFamily="34" charset="0"/>
                <a:cs typeface="Calibri" panose="020F0502020204030204" pitchFamily="34" charset="0"/>
              </a:rPr>
              <a:t>Lazarus, </a:t>
            </a:r>
            <a:r>
              <a:rPr lang="de-CH" sz="1200" dirty="0" err="1">
                <a:latin typeface="Calibri" panose="020F0502020204030204" pitchFamily="34" charset="0"/>
                <a:cs typeface="Calibri" panose="020F0502020204030204" pitchFamily="34" charset="0"/>
              </a:rPr>
              <a:t>Folkman</a:t>
            </a:r>
            <a:r>
              <a:rPr lang="de-CH" sz="1200" dirty="0">
                <a:latin typeface="Calibri" panose="020F0502020204030204" pitchFamily="34" charset="0"/>
                <a:cs typeface="Calibri" panose="020F0502020204030204" pitchFamily="34" charset="0"/>
              </a:rPr>
              <a:t>; The </a:t>
            </a:r>
            <a:r>
              <a:rPr lang="de-CH" sz="1200" dirty="0" err="1">
                <a:latin typeface="Calibri" panose="020F0502020204030204" pitchFamily="34" charset="0"/>
                <a:cs typeface="Calibri" panose="020F0502020204030204" pitchFamily="34" charset="0"/>
              </a:rPr>
              <a:t>Concept</a:t>
            </a:r>
            <a:r>
              <a:rPr lang="de-CH" sz="1200" dirty="0">
                <a:latin typeface="Calibri" panose="020F0502020204030204" pitchFamily="34" charset="0"/>
                <a:cs typeface="Calibri" panose="020F0502020204030204" pitchFamily="34" charset="0"/>
              </a:rPr>
              <a:t> </a:t>
            </a:r>
            <a:r>
              <a:rPr lang="de-CH" sz="1200" dirty="0" err="1">
                <a:latin typeface="Calibri" panose="020F0502020204030204" pitchFamily="34" charset="0"/>
                <a:cs typeface="Calibri" panose="020F0502020204030204" pitchFamily="34" charset="0"/>
              </a:rPr>
              <a:t>of</a:t>
            </a:r>
            <a:r>
              <a:rPr lang="de-CH" sz="1200" dirty="0">
                <a:latin typeface="Calibri" panose="020F0502020204030204" pitchFamily="34" charset="0"/>
                <a:cs typeface="Calibri" panose="020F0502020204030204" pitchFamily="34" charset="0"/>
              </a:rPr>
              <a:t> Coping (1989)</a:t>
            </a:r>
            <a:endParaRPr lang="de-CH" sz="1800" dirty="0">
              <a:latin typeface="Calibri" panose="020F0502020204030204" pitchFamily="34" charset="0"/>
              <a:cs typeface="Calibri" panose="020F0502020204030204" pitchFamily="34" charset="0"/>
            </a:endParaRPr>
          </a:p>
          <a:p>
            <a:pPr marL="0" indent="0">
              <a:spcBef>
                <a:spcPts val="0"/>
              </a:spcBef>
              <a:buNone/>
            </a:pPr>
            <a:r>
              <a:rPr lang="de-CH" sz="1800" dirty="0">
                <a:latin typeface="Calibri" panose="020F0502020204030204" pitchFamily="34" charset="0"/>
                <a:cs typeface="Calibri" panose="020F0502020204030204" pitchFamily="34" charset="0"/>
              </a:rPr>
              <a:t>Objektive Belastungen sind jene  messbaren Umweltfaktoren oder Anforderungen, etwa Arbeitspflichten, finanzielle Verpflichtungen oder gesundheitliche Probleme.</a:t>
            </a:r>
          </a:p>
          <a:p>
            <a:pPr marL="0" indent="0">
              <a:spcBef>
                <a:spcPts val="0"/>
              </a:spcBef>
              <a:buNone/>
            </a:pPr>
            <a:r>
              <a:rPr lang="de-CH" sz="1800" dirty="0">
                <a:latin typeface="Calibri" panose="020F0502020204030204" pitchFamily="34" charset="0"/>
                <a:cs typeface="Calibri" panose="020F0502020204030204" pitchFamily="34" charset="0"/>
              </a:rPr>
              <a:t>Subjektive Belastungen beziehen sich auf die persönliche Wahrnehmung und Bewertung dieser objektiven Stressoren.</a:t>
            </a:r>
          </a:p>
          <a:p>
            <a:pPr marL="0" indent="0">
              <a:spcBef>
                <a:spcPts val="0"/>
              </a:spcBef>
              <a:buNone/>
            </a:pPr>
            <a:r>
              <a:rPr lang="de-CH" sz="1800" dirty="0">
                <a:latin typeface="Calibri" panose="020F0502020204030204" pitchFamily="34" charset="0"/>
                <a:cs typeface="Calibri" panose="020F0502020204030204" pitchFamily="34" charset="0"/>
                <a:sym typeface="Wingdings" panose="05000000000000000000" pitchFamily="2" charset="2"/>
              </a:rPr>
              <a:t> </a:t>
            </a:r>
            <a:r>
              <a:rPr lang="de-CH" sz="1800" dirty="0">
                <a:latin typeface="Calibri" panose="020F0502020204030204" pitchFamily="34" charset="0"/>
                <a:cs typeface="Calibri" panose="020F0502020204030204" pitchFamily="34" charset="0"/>
              </a:rPr>
              <a:t>Erkennen, wo Handlungsspielraum ist</a:t>
            </a:r>
          </a:p>
          <a:p>
            <a:pPr marL="0" indent="0">
              <a:spcBef>
                <a:spcPts val="0"/>
              </a:spcBef>
              <a:buNone/>
            </a:pPr>
            <a:endParaRPr lang="de-CH" sz="1800" dirty="0">
              <a:latin typeface="Calibri" panose="020F0502020204030204" pitchFamily="34" charset="0"/>
              <a:cs typeface="Calibri" panose="020F0502020204030204" pitchFamily="34" charset="0"/>
            </a:endParaRPr>
          </a:p>
          <a:p>
            <a:pPr marL="0" indent="0">
              <a:spcBef>
                <a:spcPts val="0"/>
              </a:spcBef>
              <a:buNone/>
            </a:pPr>
            <a:r>
              <a:rPr lang="de-CH" sz="1800" b="1" dirty="0">
                <a:latin typeface="Calibri" panose="020F0502020204030204" pitchFamily="34" charset="0"/>
                <a:cs typeface="Calibri" panose="020F0502020204030204" pitchFamily="34" charset="0"/>
              </a:rPr>
              <a:t>Bewältigung als </a:t>
            </a:r>
            <a:r>
              <a:rPr lang="de-CH" sz="1800" b="1" dirty="0" err="1">
                <a:latin typeface="Calibri" panose="020F0502020204030204" pitchFamily="34" charset="0"/>
                <a:cs typeface="Calibri" panose="020F0502020204030204" pitchFamily="34" charset="0"/>
              </a:rPr>
              <a:t>prozesshaftes</a:t>
            </a:r>
            <a:r>
              <a:rPr lang="de-CH" sz="1800" b="1" dirty="0">
                <a:latin typeface="Calibri" panose="020F0502020204030204" pitchFamily="34" charset="0"/>
                <a:cs typeface="Calibri" panose="020F0502020204030204" pitchFamily="34" charset="0"/>
              </a:rPr>
              <a:t> Geschehen</a:t>
            </a:r>
          </a:p>
          <a:p>
            <a:pPr marL="0" indent="0">
              <a:spcBef>
                <a:spcPts val="0"/>
              </a:spcBef>
              <a:buNone/>
            </a:pPr>
            <a:r>
              <a:rPr lang="de-CH" sz="1800" dirty="0">
                <a:latin typeface="Calibri" panose="020F0502020204030204" pitchFamily="34" charset="0"/>
                <a:cs typeface="Calibri" panose="020F0502020204030204" pitchFamily="34" charset="0"/>
              </a:rPr>
              <a:t>Sich Erfahrungen erlauben / ermöglichen, lernen am Modell, Problemaktualisierung </a:t>
            </a:r>
            <a:r>
              <a:rPr lang="de-CH" sz="1400" dirty="0">
                <a:latin typeface="Calibri" panose="020F0502020204030204" pitchFamily="34" charset="0"/>
                <a:cs typeface="Calibri" panose="020F0502020204030204" pitchFamily="34" charset="0"/>
                <a:sym typeface="Wingdings" panose="05000000000000000000" pitchFamily="2" charset="2"/>
              </a:rPr>
              <a:t></a:t>
            </a:r>
            <a:r>
              <a:rPr lang="de-CH" sz="1800" dirty="0">
                <a:latin typeface="Calibri" panose="020F0502020204030204" pitchFamily="34" charset="0"/>
                <a:cs typeface="Calibri" panose="020F0502020204030204" pitchFamily="34" charset="0"/>
                <a:sym typeface="Wingdings" panose="05000000000000000000" pitchFamily="2" charset="2"/>
              </a:rPr>
              <a:t> Bewältigungsorientierung</a:t>
            </a:r>
            <a:endParaRPr lang="de-CH" sz="1800" dirty="0">
              <a:latin typeface="Calibri" panose="020F0502020204030204" pitchFamily="34" charset="0"/>
              <a:cs typeface="Calibri" panose="020F0502020204030204" pitchFamily="34" charset="0"/>
            </a:endParaRPr>
          </a:p>
        </p:txBody>
      </p:sp>
      <p:pic>
        <p:nvPicPr>
          <p:cNvPr id="13" name="Grafik 12">
            <a:extLst>
              <a:ext uri="{FF2B5EF4-FFF2-40B4-BE49-F238E27FC236}">
                <a16:creationId xmlns:a16="http://schemas.microsoft.com/office/drawing/2014/main" id="{53092170-D36F-48EA-892B-F75C3B0DC3CE}"/>
              </a:ext>
            </a:extLst>
          </p:cNvPr>
          <p:cNvPicPr>
            <a:picLocks noChangeAspect="1"/>
          </p:cNvPicPr>
          <p:nvPr/>
        </p:nvPicPr>
        <p:blipFill>
          <a:blip r:embed="rId3"/>
          <a:stretch>
            <a:fillRect/>
          </a:stretch>
        </p:blipFill>
        <p:spPr>
          <a:xfrm>
            <a:off x="8788652" y="385313"/>
            <a:ext cx="2805287" cy="1841419"/>
          </a:xfrm>
          <a:prstGeom prst="rect">
            <a:avLst/>
          </a:prstGeom>
        </p:spPr>
      </p:pic>
    </p:spTree>
    <p:extLst>
      <p:ext uri="{BB962C8B-B14F-4D97-AF65-F5344CB8AC3E}">
        <p14:creationId xmlns:p14="http://schemas.microsoft.com/office/powerpoint/2010/main" val="15108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ich als </a:t>
            </a:r>
            <a:r>
              <a:rPr lang="de-CH" sz="2400" dirty="0" err="1"/>
              <a:t>Angehörige:r</a:t>
            </a:r>
            <a:r>
              <a:rPr lang="de-CH" sz="2400" dirty="0"/>
              <a:t> tun?</a:t>
            </a:r>
            <a:br>
              <a:rPr lang="de-CH" sz="2400" dirty="0"/>
            </a:b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r>
              <a:rPr lang="de-CH" sz="2000" b="1" dirty="0"/>
              <a:t>Strategien für Angehörige #3</a:t>
            </a:r>
            <a:endParaRPr lang="de-CH" sz="1400" b="1" dirty="0"/>
          </a:p>
          <a:p>
            <a:pPr marL="0" indent="0" algn="l">
              <a:buNone/>
              <a:defRPr/>
            </a:pPr>
            <a:endParaRPr lang="de-CH" sz="1400" dirty="0"/>
          </a:p>
        </p:txBody>
      </p:sp>
      <p:pic>
        <p:nvPicPr>
          <p:cNvPr id="6" name="Grafik 5">
            <a:extLst>
              <a:ext uri="{FF2B5EF4-FFF2-40B4-BE49-F238E27FC236}">
                <a16:creationId xmlns:a16="http://schemas.microsoft.com/office/drawing/2014/main" id="{01A695CA-E43C-4CED-8734-A00DB8A8F6DB}"/>
              </a:ext>
            </a:extLst>
          </p:cNvPr>
          <p:cNvPicPr>
            <a:picLocks noChangeAspect="1"/>
          </p:cNvPicPr>
          <p:nvPr/>
        </p:nvPicPr>
        <p:blipFill>
          <a:blip r:embed="rId3"/>
          <a:stretch>
            <a:fillRect/>
          </a:stretch>
        </p:blipFill>
        <p:spPr>
          <a:xfrm>
            <a:off x="711199" y="2401695"/>
            <a:ext cx="3740342" cy="3321221"/>
          </a:xfrm>
          <a:prstGeom prst="rect">
            <a:avLst/>
          </a:prstGeom>
        </p:spPr>
      </p:pic>
      <p:pic>
        <p:nvPicPr>
          <p:cNvPr id="10" name="Grafik 9">
            <a:extLst>
              <a:ext uri="{FF2B5EF4-FFF2-40B4-BE49-F238E27FC236}">
                <a16:creationId xmlns:a16="http://schemas.microsoft.com/office/drawing/2014/main" id="{A29806E3-5B64-4B75-8D7A-6619A1A3D270}"/>
              </a:ext>
            </a:extLst>
          </p:cNvPr>
          <p:cNvPicPr>
            <a:picLocks noChangeAspect="1"/>
          </p:cNvPicPr>
          <p:nvPr/>
        </p:nvPicPr>
        <p:blipFill>
          <a:blip r:embed="rId4"/>
          <a:stretch>
            <a:fillRect/>
          </a:stretch>
        </p:blipFill>
        <p:spPr>
          <a:xfrm>
            <a:off x="4742509" y="2401695"/>
            <a:ext cx="6806163" cy="3321221"/>
          </a:xfrm>
          <a:prstGeom prst="rect">
            <a:avLst/>
          </a:prstGeom>
        </p:spPr>
      </p:pic>
    </p:spTree>
    <p:extLst>
      <p:ext uri="{BB962C8B-B14F-4D97-AF65-F5344CB8AC3E}">
        <p14:creationId xmlns:p14="http://schemas.microsoft.com/office/powerpoint/2010/main" val="2587804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die Psychiatrie für Angehörige tun?</a:t>
            </a: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t>Interaktion in Beziehungssystemen</a:t>
            </a:r>
          </a:p>
          <a:p>
            <a:pPr marL="0" indent="0" algn="l">
              <a:buNone/>
              <a:defRPr/>
            </a:pPr>
            <a:endParaRPr lang="de-CH" sz="1400" dirty="0"/>
          </a:p>
          <a:p>
            <a:pPr marL="0" indent="0">
              <a:buNone/>
            </a:pPr>
            <a:r>
              <a:rPr lang="de-CH" sz="2000" dirty="0">
                <a:latin typeface="Calibri" panose="020F0502020204030204" pitchFamily="34" charset="0"/>
                <a:ea typeface="Calibri" panose="020F0502020204030204" pitchFamily="34" charset="0"/>
                <a:cs typeface="Calibri" panose="020F0502020204030204" pitchFamily="34" charset="0"/>
              </a:rPr>
              <a:t>«Der Einbezug wichtiger Bezugspersonen eröffnet entwicklungsfördernde Formen der Transaktion für alle Beteiligten. Dieser Einbezug bedeutet, dass Entwicklung in intimen Beziehungen stets die Entwicklung der Individuen fördert. </a:t>
            </a:r>
          </a:p>
          <a:p>
            <a:endParaRPr lang="de-CH" sz="9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de-CH" sz="2000" dirty="0">
                <a:latin typeface="Calibri" panose="020F0502020204030204" pitchFamily="34" charset="0"/>
                <a:ea typeface="Calibri" panose="020F0502020204030204" pitchFamily="34" charset="0"/>
                <a:cs typeface="Calibri" panose="020F0502020204030204" pitchFamily="34" charset="0"/>
              </a:rPr>
              <a:t>Was umgekehrt nicht immer gilt: Einzelpsychotherapie ohne Einbezug der wichtigen Bezugspersonen kann zu Entwicklungsasymmetrien, zu Krisen durch Informationsdefizite mit Einengung des Coping-Repertoires bis hin zu Beziehungsverlusten führen.» </a:t>
            </a:r>
          </a:p>
          <a:p>
            <a:endParaRPr lang="de-CH"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de-CH" sz="1400" dirty="0">
                <a:latin typeface="Calibri" panose="020F0502020204030204" pitchFamily="34" charset="0"/>
                <a:ea typeface="Calibri" panose="020F0502020204030204" pitchFamily="34" charset="0"/>
                <a:cs typeface="Calibri" panose="020F0502020204030204" pitchFamily="34" charset="0"/>
              </a:rPr>
              <a:t>									       Liechti &amp; Eggel 2005</a:t>
            </a:r>
          </a:p>
        </p:txBody>
      </p:sp>
    </p:spTree>
    <p:extLst>
      <p:ext uri="{BB962C8B-B14F-4D97-AF65-F5344CB8AC3E}">
        <p14:creationId xmlns:p14="http://schemas.microsoft.com/office/powerpoint/2010/main" val="252349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die Psychiatrie für Angehörige tun?</a:t>
            </a: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rot="16200000">
            <a:off x="-2595624" y="-1603587"/>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spcAft>
                <a:spcPts val="600"/>
              </a:spcAft>
              <a:buNone/>
            </a:pPr>
            <a:r>
              <a:rPr lang="de-DE" altLang="de-DE" sz="2000" b="1" dirty="0"/>
              <a:t>Entwicklung in Beziehungssystemen                                                                                                     </a:t>
            </a:r>
            <a:r>
              <a:rPr lang="de-DE" altLang="de-DE" sz="1200" dirty="0"/>
              <a:t>(</a:t>
            </a:r>
            <a:r>
              <a:rPr lang="de-CH" sz="1200" dirty="0"/>
              <a:t>Lyman C. </a:t>
            </a:r>
            <a:r>
              <a:rPr lang="de-CH" sz="1200" dirty="0" err="1"/>
              <a:t>Wynne</a:t>
            </a:r>
            <a:r>
              <a:rPr lang="de-CH" sz="1200" dirty="0"/>
              <a:t> 1985)</a:t>
            </a:r>
            <a:endParaRPr lang="de-CH" sz="1800" dirty="0"/>
          </a:p>
        </p:txBody>
      </p:sp>
      <p:pic>
        <p:nvPicPr>
          <p:cNvPr id="4" name="Grafik 3">
            <a:extLst>
              <a:ext uri="{FF2B5EF4-FFF2-40B4-BE49-F238E27FC236}">
                <a16:creationId xmlns:a16="http://schemas.microsoft.com/office/drawing/2014/main" id="{E9E7A570-A775-4B2B-874A-BFF0DA069429}"/>
              </a:ext>
            </a:extLst>
          </p:cNvPr>
          <p:cNvPicPr>
            <a:picLocks noChangeAspect="1"/>
          </p:cNvPicPr>
          <p:nvPr/>
        </p:nvPicPr>
        <p:blipFill>
          <a:blip r:embed="rId3"/>
          <a:stretch>
            <a:fillRect/>
          </a:stretch>
        </p:blipFill>
        <p:spPr>
          <a:xfrm>
            <a:off x="1386462" y="1408253"/>
            <a:ext cx="10598695" cy="4877051"/>
          </a:xfrm>
          <a:prstGeom prst="rect">
            <a:avLst/>
          </a:prstGeom>
        </p:spPr>
      </p:pic>
    </p:spTree>
    <p:extLst>
      <p:ext uri="{BB962C8B-B14F-4D97-AF65-F5344CB8AC3E}">
        <p14:creationId xmlns:p14="http://schemas.microsoft.com/office/powerpoint/2010/main" val="308370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die Psychiatrie für Angehörige tun?</a:t>
            </a: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fontScale="70000" lnSpcReduction="20000"/>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600" b="1" dirty="0">
                <a:cs typeface="Calibri" panose="020F0502020204030204" pitchFamily="34" charset="0"/>
              </a:rPr>
              <a:t>Spannungsfeld Schweigepflicht</a:t>
            </a:r>
          </a:p>
          <a:p>
            <a:pPr marL="0" indent="0" algn="l">
              <a:buNone/>
              <a:defRPr/>
            </a:pPr>
            <a:endParaRPr lang="de-CH" sz="2600" dirty="0"/>
          </a:p>
          <a:p>
            <a:pPr marL="0" indent="0" algn="l">
              <a:buNone/>
            </a:pPr>
            <a:r>
              <a:rPr lang="de-CH" altLang="de-DE" sz="2600" dirty="0"/>
              <a:t>Ausgangslage: Die Patient:in untersagt die Auskunft an Angehörige</a:t>
            </a:r>
          </a:p>
          <a:p>
            <a:pPr marL="0" indent="0" algn="l">
              <a:buNone/>
            </a:pPr>
            <a:endParaRPr lang="de-CH" altLang="de-DE" sz="2600" dirty="0">
              <a:solidFill>
                <a:srgbClr val="00B0F0"/>
              </a:solidFill>
            </a:endParaRPr>
          </a:p>
          <a:p>
            <a:pPr marL="0" indent="0" algn="l">
              <a:buNone/>
            </a:pPr>
            <a:r>
              <a:rPr lang="de-CH" altLang="de-DE" sz="2600" dirty="0">
                <a:solidFill>
                  <a:srgbClr val="00B0F0"/>
                </a:solidFill>
              </a:rPr>
              <a:t>Theorie: Art. 321 StGB</a:t>
            </a:r>
          </a:p>
          <a:p>
            <a:pPr marL="0" indent="0" algn="l">
              <a:buNone/>
            </a:pPr>
            <a:r>
              <a:rPr lang="de-CH" altLang="de-DE" sz="2600" dirty="0"/>
              <a:t>Schweigepflicht bedeutet, dass vorsätzlich keine besonders schützenswerten Personendaten unbefugt bekannt gegeben werden dürfen, von denen der Mitarbeiter bei der Ausübung seines Berufes, der die Kenntnis solcher Daten erfordert, erfahren hat.				   		</a:t>
            </a:r>
          </a:p>
          <a:p>
            <a:pPr marL="0" indent="0" algn="l">
              <a:buNone/>
            </a:pPr>
            <a:endParaRPr lang="de-CH" altLang="de-DE" sz="2600" dirty="0">
              <a:solidFill>
                <a:srgbClr val="0070C0"/>
              </a:solidFill>
            </a:endParaRPr>
          </a:p>
          <a:p>
            <a:pPr marL="0" indent="0" algn="l">
              <a:spcBef>
                <a:spcPct val="0"/>
              </a:spcBef>
              <a:buNone/>
            </a:pPr>
            <a:r>
              <a:rPr lang="de-CH" altLang="de-DE" sz="2600" dirty="0">
                <a:solidFill>
                  <a:srgbClr val="0070C0"/>
                </a:solidFill>
              </a:rPr>
              <a:t>Praxis: es darf zugehört und gesprochen werden</a:t>
            </a:r>
          </a:p>
          <a:p>
            <a:pPr marL="0" indent="0" algn="l">
              <a:buNone/>
            </a:pPr>
            <a:r>
              <a:rPr lang="de-CH" altLang="de-DE" sz="2600" dirty="0"/>
              <a:t>Es können, bei Anrufen beispielsweise, allgemeine Informationen zum Umgang mit beschriebenen Phänomenen gegeben werden. Wichtig ist, den Patienten darüber zu informieren.</a:t>
            </a:r>
          </a:p>
          <a:p>
            <a:pPr marL="0" indent="0" algn="l">
              <a:buNone/>
            </a:pPr>
            <a:endParaRPr lang="de-CH" altLang="de-DE" sz="2600" dirty="0"/>
          </a:p>
          <a:p>
            <a:pPr marL="0" indent="0" algn="l">
              <a:spcBef>
                <a:spcPts val="0"/>
              </a:spcBef>
              <a:buNone/>
              <a:defRPr/>
            </a:pPr>
            <a:r>
              <a:rPr lang="de-CH" altLang="de-DE" sz="2600" dirty="0">
                <a:solidFill>
                  <a:srgbClr val="0070C0"/>
                </a:solidFill>
              </a:rPr>
              <a:t>Praxis: Schweigepflicht vs. therapeutische Beziehung</a:t>
            </a:r>
          </a:p>
        </p:txBody>
      </p:sp>
    </p:spTree>
    <p:extLst>
      <p:ext uri="{BB962C8B-B14F-4D97-AF65-F5344CB8AC3E}">
        <p14:creationId xmlns:p14="http://schemas.microsoft.com/office/powerpoint/2010/main" val="869148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die Psychiatrie für Angehörige tun?</a:t>
            </a: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fontScale="92500" lnSpcReduction="20000"/>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cs typeface="Calibri" panose="020F0502020204030204" pitchFamily="34" charset="0"/>
              </a:rPr>
              <a:t>Spannungsfeld gesellschaftlicher Kontext</a:t>
            </a:r>
          </a:p>
          <a:p>
            <a:pPr marL="0" indent="0" algn="l">
              <a:buNone/>
              <a:defRPr/>
            </a:pPr>
            <a:endParaRPr lang="de-CH" sz="1400" dirty="0"/>
          </a:p>
          <a:p>
            <a:pPr marL="0" indent="0" algn="l">
              <a:buNone/>
            </a:pPr>
            <a:r>
              <a:rPr lang="de-CH" altLang="de-DE" sz="2000" dirty="0"/>
              <a:t>Ausgangslage: Die Betonung von Autonomie als hohes Gut in unserer westlichen, modernen 		           Gesellschaft</a:t>
            </a:r>
          </a:p>
          <a:p>
            <a:pPr marL="0" indent="0" algn="l">
              <a:buNone/>
            </a:pPr>
            <a:endParaRPr lang="de-CH" altLang="de-DE" sz="1800" dirty="0">
              <a:solidFill>
                <a:srgbClr val="00B0F0"/>
              </a:solidFill>
            </a:endParaRPr>
          </a:p>
          <a:p>
            <a:pPr marL="0" indent="0" algn="l">
              <a:buNone/>
            </a:pPr>
            <a:r>
              <a:rPr lang="de-CH" altLang="de-DE" sz="2000" dirty="0">
                <a:solidFill>
                  <a:srgbClr val="00B0F0"/>
                </a:solidFill>
              </a:rPr>
              <a:t>Theorie: Gesellschaftliche Prämissen</a:t>
            </a:r>
          </a:p>
          <a:p>
            <a:pPr marL="0" indent="0" algn="l">
              <a:buNone/>
            </a:pPr>
            <a:r>
              <a:rPr lang="de-CH" altLang="de-DE" sz="2000" dirty="0"/>
              <a:t>Die Achtung von Autonomie des Patienten auch in der Psychiatrie als oberstes Prinzip (selbst bei Urteilsunfähigkeit) betont.</a:t>
            </a:r>
          </a:p>
          <a:p>
            <a:pPr marL="0" indent="0" algn="l">
              <a:buNone/>
            </a:pPr>
            <a:r>
              <a:rPr lang="de-CH" altLang="de-DE" sz="2000" dirty="0"/>
              <a:t>	</a:t>
            </a:r>
            <a:endParaRPr lang="de-CH" altLang="de-DE" sz="2000" dirty="0">
              <a:solidFill>
                <a:srgbClr val="0070C0"/>
              </a:solidFill>
            </a:endParaRPr>
          </a:p>
          <a:p>
            <a:pPr marL="0" indent="0" algn="l">
              <a:spcBef>
                <a:spcPct val="0"/>
              </a:spcBef>
              <a:buNone/>
            </a:pPr>
            <a:r>
              <a:rPr lang="de-CH" altLang="de-DE" sz="2000" dirty="0">
                <a:solidFill>
                  <a:srgbClr val="0070C0"/>
                </a:solidFill>
              </a:rPr>
              <a:t>Praxis: Patientenautonomie vs. Bedürfnisse von Angehörigen</a:t>
            </a:r>
          </a:p>
          <a:p>
            <a:pPr marL="0" indent="0" algn="l">
              <a:buNone/>
            </a:pPr>
            <a:r>
              <a:rPr lang="de-CH" altLang="de-DE" sz="2000" dirty="0"/>
              <a:t>Das blosse Ablehnen medizinischer Massnahmen muss nicht automatisch Irrationalität oder Urteilsunfähigkeit bedeuten. Das individuelle Wohl besteht nicht aus medizinischer Normalität. Gesundheit ist entsprechend nicht für jedes Individuum der einzige und höchste Wert des menschlichen Lebens.</a:t>
            </a:r>
          </a:p>
        </p:txBody>
      </p:sp>
    </p:spTree>
    <p:extLst>
      <p:ext uri="{BB962C8B-B14F-4D97-AF65-F5344CB8AC3E}">
        <p14:creationId xmlns:p14="http://schemas.microsoft.com/office/powerpoint/2010/main" val="3229173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Was kann die Psychiatrie für Angehörige tun?</a:t>
            </a:r>
            <a:br>
              <a:rPr lang="de-CH" sz="2400" dirty="0"/>
            </a:br>
            <a:br>
              <a:rPr lang="de-CH" sz="2400" dirty="0"/>
            </a:b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marL="0" indent="0" algn="l">
              <a:buNone/>
              <a:defRPr/>
            </a:pPr>
            <a:r>
              <a:rPr lang="de-CH" sz="2000" b="1" dirty="0">
                <a:cs typeface="Calibri" panose="020F0502020204030204" pitchFamily="34" charset="0"/>
              </a:rPr>
              <a:t>Allgemein</a:t>
            </a:r>
          </a:p>
          <a:p>
            <a:pPr marL="0" indent="0" algn="l">
              <a:buNone/>
              <a:defRPr/>
            </a:pPr>
            <a:endParaRPr lang="de-CH" sz="1400" dirty="0"/>
          </a:p>
          <a:p>
            <a:pPr marL="0" indent="0" algn="l">
              <a:buNone/>
            </a:pPr>
            <a:r>
              <a:rPr lang="de-CH" altLang="de-DE" sz="2000" dirty="0"/>
              <a:t>Einbeziehung nahestehender Menschen in eine Behandlung</a:t>
            </a:r>
          </a:p>
          <a:p>
            <a:pPr marL="0" indent="0" algn="l">
              <a:buNone/>
            </a:pPr>
            <a:r>
              <a:rPr lang="de-CH" altLang="de-DE" sz="2000" dirty="0"/>
              <a:t>Proaktive Kontaktaufnahme</a:t>
            </a:r>
          </a:p>
          <a:p>
            <a:pPr marL="0" indent="0" algn="l">
              <a:buNone/>
            </a:pPr>
            <a:r>
              <a:rPr lang="de-CH" altLang="de-DE" sz="2000" dirty="0"/>
              <a:t>Kontinuität, Freundlichkeit, auf Augenhöhe</a:t>
            </a:r>
          </a:p>
          <a:p>
            <a:pPr marL="0" indent="0" algn="l">
              <a:buNone/>
            </a:pPr>
            <a:r>
              <a:rPr lang="de-CH" altLang="de-DE" sz="2000" dirty="0"/>
              <a:t>Individuelle Informationen zum Krankheitsbild und Behandlung / Bewältigung</a:t>
            </a:r>
          </a:p>
          <a:p>
            <a:pPr marL="0" indent="0">
              <a:buNone/>
            </a:pPr>
            <a:r>
              <a:rPr lang="de-CH" altLang="de-DE" sz="2000" dirty="0"/>
              <a:t>Einbeziehung in die Behandlungsplanung, Austrittsplanung</a:t>
            </a:r>
          </a:p>
        </p:txBody>
      </p:sp>
    </p:spTree>
    <p:extLst>
      <p:ext uri="{BB962C8B-B14F-4D97-AF65-F5344CB8AC3E}">
        <p14:creationId xmlns:p14="http://schemas.microsoft.com/office/powerpoint/2010/main" val="971466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Hilfen</a:t>
            </a: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lnSpcReduction="10000"/>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defRPr/>
            </a:pPr>
            <a:endParaRPr lang="de-CH" sz="2000" dirty="0"/>
          </a:p>
          <a:p>
            <a:pPr>
              <a:defRPr/>
            </a:pPr>
            <a:r>
              <a:rPr lang="de-CH" sz="2000" dirty="0"/>
              <a:t>Angehörigenberatung PSG (</a:t>
            </a:r>
            <a:r>
              <a:rPr lang="de-CH" sz="2000" dirty="0">
                <a:hlinkClick r:id="rId3"/>
              </a:rPr>
              <a:t>www.psychiatrie-sg.ch/angehoerige</a:t>
            </a:r>
            <a:r>
              <a:rPr lang="de-CH" sz="2000" dirty="0"/>
              <a:t>)  </a:t>
            </a:r>
            <a:endParaRPr lang="de-CH" sz="1400" dirty="0"/>
          </a:p>
          <a:p>
            <a:r>
              <a:rPr lang="de-CH" altLang="de-DE" sz="2000" dirty="0">
                <a:hlinkClick r:id="rId4"/>
              </a:rPr>
              <a:t>www.angehoerige.ch</a:t>
            </a:r>
            <a:r>
              <a:rPr lang="de-CH" altLang="de-DE" sz="2000" dirty="0"/>
              <a:t> (Plattform Angehörigenberatungen / Infomaterialien)</a:t>
            </a:r>
          </a:p>
          <a:p>
            <a:r>
              <a:rPr lang="de-CH" altLang="de-DE" sz="2000" dirty="0">
                <a:hlinkClick r:id="rId5"/>
              </a:rPr>
              <a:t>www.ofpg.ch</a:t>
            </a:r>
            <a:r>
              <a:rPr lang="de-CH" altLang="de-DE" sz="2000" dirty="0"/>
              <a:t> (Ostschweizer Forum für psychische Gesundheit, inkl. FL)</a:t>
            </a:r>
          </a:p>
          <a:p>
            <a:r>
              <a:rPr lang="de-CH" altLang="de-DE" sz="2000" dirty="0">
                <a:hlinkClick r:id="rId6"/>
              </a:rPr>
              <a:t>www.stand-by-you.ch</a:t>
            </a:r>
            <a:r>
              <a:rPr lang="de-CH" altLang="de-DE" sz="2000" dirty="0"/>
              <a:t> (</a:t>
            </a:r>
            <a:r>
              <a:rPr lang="de-CH" altLang="de-DE" sz="2000" dirty="0" err="1"/>
              <a:t>Angehörigenvereinigng</a:t>
            </a:r>
            <a:r>
              <a:rPr lang="de-CH" altLang="de-DE" sz="2000" dirty="0"/>
              <a:t>, auch in der Ostschweiz, ehemals VASK)</a:t>
            </a:r>
          </a:p>
          <a:p>
            <a:r>
              <a:rPr lang="de-CH" altLang="de-DE" sz="2000" dirty="0">
                <a:hlinkClick r:id="rId7"/>
              </a:rPr>
              <a:t>www.depressionen.ch</a:t>
            </a:r>
            <a:r>
              <a:rPr lang="de-CH" altLang="de-DE" sz="2000" dirty="0"/>
              <a:t>, </a:t>
            </a:r>
            <a:r>
              <a:rPr lang="de-CH" altLang="de-DE" sz="2000" dirty="0">
                <a:hlinkClick r:id="rId8"/>
              </a:rPr>
              <a:t>www.zwaenge.ch</a:t>
            </a:r>
            <a:r>
              <a:rPr lang="de-CH" altLang="de-DE" sz="2000" dirty="0"/>
              <a:t>, </a:t>
            </a:r>
            <a:r>
              <a:rPr lang="de-CH" altLang="de-DE" sz="2000" dirty="0">
                <a:hlinkClick r:id="rId9"/>
              </a:rPr>
              <a:t>www.aphs.ch</a:t>
            </a:r>
            <a:r>
              <a:rPr lang="de-CH" altLang="de-DE" sz="2000" dirty="0"/>
              <a:t> (Angst / Panik),   </a:t>
            </a:r>
            <a:r>
              <a:rPr lang="de-CH" altLang="de-DE" sz="2000" dirty="0">
                <a:hlinkClick r:id="rId10"/>
              </a:rPr>
              <a:t>www.nahestehende-und-sucht.ch</a:t>
            </a:r>
            <a:r>
              <a:rPr lang="de-CH" altLang="de-DE" sz="2000" dirty="0"/>
              <a:t>, und viele weitere</a:t>
            </a:r>
          </a:p>
          <a:p>
            <a:r>
              <a:rPr lang="de-CH" altLang="de-DE" sz="2000" dirty="0">
                <a:hlinkClick r:id="rId11"/>
              </a:rPr>
              <a:t>www.selbsthilfeschweiz.ch</a:t>
            </a:r>
            <a:r>
              <a:rPr lang="de-CH" altLang="de-DE" sz="2000" dirty="0"/>
              <a:t>, </a:t>
            </a:r>
            <a:r>
              <a:rPr lang="de-CH" altLang="de-DE" sz="2000" dirty="0">
                <a:hlinkClick r:id="rId12"/>
              </a:rPr>
              <a:t>www.kose.llv.li</a:t>
            </a:r>
            <a:r>
              <a:rPr lang="de-CH" altLang="de-DE" sz="2000" dirty="0"/>
              <a:t>, </a:t>
            </a:r>
            <a:r>
              <a:rPr lang="de-CH" altLang="de-DE" sz="2000" dirty="0">
                <a:hlinkClick r:id="rId13"/>
              </a:rPr>
              <a:t>www.selbsthilfe-vorarlberg.at</a:t>
            </a:r>
            <a:r>
              <a:rPr lang="de-CH" altLang="de-DE" sz="2000" dirty="0"/>
              <a:t> (Selbsthilfe)</a:t>
            </a:r>
          </a:p>
          <a:p>
            <a:r>
              <a:rPr lang="de-CH" altLang="de-DE" sz="2000" dirty="0"/>
              <a:t>Trialog Liechtenstein (pausiert), </a:t>
            </a:r>
            <a:r>
              <a:rPr lang="de-CH" altLang="de-DE" sz="2000" dirty="0">
                <a:hlinkClick r:id="rId14"/>
              </a:rPr>
              <a:t>www.trialog-antistigma.ch</a:t>
            </a:r>
            <a:r>
              <a:rPr lang="de-CH" altLang="de-DE" sz="2000" dirty="0"/>
              <a:t> </a:t>
            </a:r>
          </a:p>
          <a:p>
            <a:r>
              <a:rPr lang="de-CH" altLang="de-DE" sz="2000" dirty="0"/>
              <a:t>Recovery College St.Gallen (</a:t>
            </a:r>
            <a:r>
              <a:rPr lang="de-CH" altLang="de-DE" sz="2000" dirty="0">
                <a:hlinkClick r:id="rId15"/>
              </a:rPr>
              <a:t>www.psychiatrie-sg.ch</a:t>
            </a:r>
            <a:r>
              <a:rPr lang="de-CH" altLang="de-DE" sz="2000" dirty="0"/>
              <a:t>, Kursprogramm zum Thema psychische Gesundheit)</a:t>
            </a:r>
          </a:p>
          <a:p>
            <a:r>
              <a:rPr lang="de-CH" altLang="de-DE" sz="2000" dirty="0">
                <a:hlinkClick r:id="rId16"/>
              </a:rPr>
              <a:t>www.vbw.li/sozialpsychiatrische-dienste</a:t>
            </a:r>
            <a:r>
              <a:rPr lang="de-CH" altLang="de-DE" sz="2000" dirty="0"/>
              <a:t> </a:t>
            </a:r>
          </a:p>
          <a:p>
            <a:pPr marL="0" indent="0" algn="l">
              <a:buNone/>
            </a:pPr>
            <a:endParaRPr lang="de-CH" altLang="de-DE" sz="2000" dirty="0"/>
          </a:p>
        </p:txBody>
      </p:sp>
    </p:spTree>
    <p:extLst>
      <p:ext uri="{BB962C8B-B14F-4D97-AF65-F5344CB8AC3E}">
        <p14:creationId xmlns:p14="http://schemas.microsoft.com/office/powerpoint/2010/main" val="1848125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083EAC-EC77-0041-32A9-0619D8831535}"/>
              </a:ext>
            </a:extLst>
          </p:cNvPr>
          <p:cNvSpPr>
            <a:spLocks noGrp="1"/>
          </p:cNvSpPr>
          <p:nvPr>
            <p:ph type="dt" sz="half" idx="10"/>
          </p:nvPr>
        </p:nvSpPr>
        <p:spPr/>
        <p:txBody>
          <a:bodyPr/>
          <a:lstStyle/>
          <a:p>
            <a:fld id="{4149F13F-146C-45DF-A946-A2DB60099F00}" type="datetime1">
              <a:rPr lang="de-CH" smtClean="0">
                <a:latin typeface="Calibri" panose="020F0502020204030204" pitchFamily="34" charset="0"/>
                <a:cs typeface="Calibri" panose="020F0502020204030204" pitchFamily="34" charset="0"/>
              </a:rPr>
              <a:t>15.10.25</a:t>
            </a:fld>
            <a:endParaRPr lang="de-CH" dirty="0">
              <a:latin typeface="Calibri" panose="020F0502020204030204" pitchFamily="34" charset="0"/>
              <a:cs typeface="Calibri" panose="020F0502020204030204" pitchFamily="34" charset="0"/>
            </a:endParaRPr>
          </a:p>
        </p:txBody>
      </p:sp>
      <p:sp>
        <p:nvSpPr>
          <p:cNvPr id="3" name="Fußzeilenplatzhalter 2">
            <a:extLst>
              <a:ext uri="{FF2B5EF4-FFF2-40B4-BE49-F238E27FC236}">
                <a16:creationId xmlns:a16="http://schemas.microsoft.com/office/drawing/2014/main" id="{29442E60-5689-546E-02EF-D3D473064ECE}"/>
              </a:ext>
            </a:extLst>
          </p:cNvPr>
          <p:cNvSpPr>
            <a:spLocks noGrp="1"/>
          </p:cNvSpPr>
          <p:nvPr>
            <p:ph type="ftr" sz="quarter" idx="11"/>
          </p:nvPr>
        </p:nvSpPr>
        <p:spPr/>
        <p:txBody>
          <a:bodyPr/>
          <a:lstStyle/>
          <a:p>
            <a:r>
              <a:rPr lang="de-CH" dirty="0">
                <a:latin typeface="Calibri" panose="020F0502020204030204" pitchFamily="34" charset="0"/>
                <a:cs typeface="Calibri" panose="020F0502020204030204" pitchFamily="34" charset="0"/>
              </a:rPr>
              <a:t>«Wenn Nähe zur Belastung wird -  Angehörige psychisch erkrankter Menschen am Limit» | Thomas Lampert</a:t>
            </a:r>
          </a:p>
        </p:txBody>
      </p:sp>
      <p:sp>
        <p:nvSpPr>
          <p:cNvPr id="4" name="Foliennummernplatzhalter 3">
            <a:extLst>
              <a:ext uri="{FF2B5EF4-FFF2-40B4-BE49-F238E27FC236}">
                <a16:creationId xmlns:a16="http://schemas.microsoft.com/office/drawing/2014/main" id="{6A310DA2-676C-AB43-DDE2-25EFB35BDC8E}"/>
              </a:ext>
            </a:extLst>
          </p:cNvPr>
          <p:cNvSpPr>
            <a:spLocks noGrp="1"/>
          </p:cNvSpPr>
          <p:nvPr>
            <p:ph type="sldNum" sz="quarter" idx="12"/>
          </p:nvPr>
        </p:nvSpPr>
        <p:spPr/>
        <p:txBody>
          <a:bodyPr/>
          <a:lstStyle/>
          <a:p>
            <a:fld id="{0A6ABA92-B65E-42F5-BB28-73DA50746AED}" type="slidenum">
              <a:rPr lang="de-CH" smtClean="0"/>
              <a:pPr/>
              <a:t>38</a:t>
            </a:fld>
            <a:endParaRPr lang="de-CH" dirty="0"/>
          </a:p>
        </p:txBody>
      </p:sp>
      <p:pic>
        <p:nvPicPr>
          <p:cNvPr id="8" name="Grafik 7">
            <a:extLst>
              <a:ext uri="{FF2B5EF4-FFF2-40B4-BE49-F238E27FC236}">
                <a16:creationId xmlns:a16="http://schemas.microsoft.com/office/drawing/2014/main" id="{403E2BA2-8192-4474-8863-88E0CD98AED5}"/>
              </a:ext>
            </a:extLst>
          </p:cNvPr>
          <p:cNvPicPr>
            <a:picLocks noChangeAspect="1"/>
          </p:cNvPicPr>
          <p:nvPr/>
        </p:nvPicPr>
        <p:blipFill>
          <a:blip r:embed="rId2"/>
          <a:stretch>
            <a:fillRect/>
          </a:stretch>
        </p:blipFill>
        <p:spPr>
          <a:xfrm>
            <a:off x="9258149" y="87273"/>
            <a:ext cx="2933851" cy="1498677"/>
          </a:xfrm>
          <a:prstGeom prst="rect">
            <a:avLst/>
          </a:prstGeom>
        </p:spPr>
      </p:pic>
      <p:sp>
        <p:nvSpPr>
          <p:cNvPr id="10" name="Textplatzhalter 5">
            <a:extLst>
              <a:ext uri="{FF2B5EF4-FFF2-40B4-BE49-F238E27FC236}">
                <a16:creationId xmlns:a16="http://schemas.microsoft.com/office/drawing/2014/main" id="{45CF28B3-CABA-4AB2-9C4B-CCD776E29D66}"/>
              </a:ext>
            </a:extLst>
          </p:cNvPr>
          <p:cNvSpPr>
            <a:spLocks noGrp="1"/>
          </p:cNvSpPr>
          <p:nvPr>
            <p:ph type="body" sz="quarter" idx="14"/>
          </p:nvPr>
        </p:nvSpPr>
        <p:spPr>
          <a:xfrm>
            <a:off x="695325" y="1808164"/>
            <a:ext cx="10801350" cy="2831570"/>
          </a:xfrm>
        </p:spPr>
        <p:txBody>
          <a:bodyPr/>
          <a:lstStyle/>
          <a:p>
            <a:pPr>
              <a:defRPr/>
            </a:pPr>
            <a:r>
              <a:rPr lang="de-CH" sz="3200" dirty="0">
                <a:latin typeface="Calibri" panose="020F0502020204030204" pitchFamily="34" charset="0"/>
                <a:cs typeface="Calibri" panose="020F0502020204030204" pitchFamily="34" charset="0"/>
              </a:rPr>
              <a:t>«Was alle angeht, können nur alle lösen. Jeder Versuch eines Einzelnen, für sich zu lösen, was alle angeht, muss scheitern.» </a:t>
            </a:r>
          </a:p>
          <a:p>
            <a:pPr>
              <a:defRPr/>
            </a:pPr>
            <a:r>
              <a:rPr lang="de-CH" sz="3200" dirty="0">
                <a:latin typeface="Calibri" panose="020F0502020204030204" pitchFamily="34" charset="0"/>
                <a:cs typeface="Calibri" panose="020F0502020204030204" pitchFamily="34" charset="0"/>
              </a:rPr>
              <a:t>							   </a:t>
            </a:r>
            <a:r>
              <a:rPr lang="de-CH" sz="1600" dirty="0">
                <a:latin typeface="Calibri" panose="020F0502020204030204" pitchFamily="34" charset="0"/>
                <a:cs typeface="Calibri" panose="020F0502020204030204" pitchFamily="34" charset="0"/>
              </a:rPr>
              <a:t>Friedrich Dürrenmatt: Die Physiker (1962)</a:t>
            </a:r>
          </a:p>
        </p:txBody>
      </p:sp>
      <p:sp>
        <p:nvSpPr>
          <p:cNvPr id="11" name="Untertitel 2">
            <a:extLst>
              <a:ext uri="{FF2B5EF4-FFF2-40B4-BE49-F238E27FC236}">
                <a16:creationId xmlns:a16="http://schemas.microsoft.com/office/drawing/2014/main" id="{AB6DFE3C-9F96-4B56-875B-55D321C2CA8D}"/>
              </a:ext>
            </a:extLst>
          </p:cNvPr>
          <p:cNvSpPr txBox="1">
            <a:spLocks/>
          </p:cNvSpPr>
          <p:nvPr/>
        </p:nvSpPr>
        <p:spPr>
          <a:xfrm>
            <a:off x="582612" y="4502150"/>
            <a:ext cx="8340725" cy="2484438"/>
          </a:xfrm>
          <a:prstGeom prst="rect">
            <a:avLst/>
          </a:prstGeom>
        </p:spPr>
        <p:txBody>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de-DE"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de-DE" dirty="0">
                <a:solidFill>
                  <a:schemeClr val="bg1"/>
                </a:solidFill>
                <a:latin typeface="Calibri" panose="020F0502020204030204" pitchFamily="34" charset="0"/>
                <a:cs typeface="Calibri" panose="020F0502020204030204" pitchFamily="34" charset="0"/>
              </a:rPr>
              <a:t>Psychiatrie St.Gallen</a:t>
            </a:r>
          </a:p>
          <a:p>
            <a:pPr marL="0" indent="0">
              <a:lnSpc>
                <a:spcPct val="100000"/>
              </a:lnSpc>
              <a:spcBef>
                <a:spcPts val="0"/>
              </a:spcBef>
              <a:buNone/>
            </a:pPr>
            <a:r>
              <a:rPr lang="de-DE" dirty="0">
                <a:solidFill>
                  <a:schemeClr val="bg1"/>
                </a:solidFill>
                <a:latin typeface="Calibri" panose="020F0502020204030204" pitchFamily="34" charset="0"/>
                <a:cs typeface="Calibri" panose="020F0502020204030204" pitchFamily="34" charset="0"/>
              </a:rPr>
              <a:t>Thomas Lampert</a:t>
            </a:r>
          </a:p>
          <a:p>
            <a:pPr marL="0" indent="0">
              <a:lnSpc>
                <a:spcPct val="100000"/>
              </a:lnSpc>
              <a:spcBef>
                <a:spcPts val="0"/>
              </a:spcBef>
              <a:buNone/>
            </a:pPr>
            <a:r>
              <a:rPr lang="de-DE" dirty="0">
                <a:solidFill>
                  <a:schemeClr val="bg1"/>
                </a:solidFill>
                <a:latin typeface="Calibri" panose="020F0502020204030204" pitchFamily="34" charset="0"/>
                <a:cs typeface="Calibri" panose="020F0502020204030204" pitchFamily="34" charset="0"/>
              </a:rPr>
              <a:t>Klosterweg 1</a:t>
            </a:r>
          </a:p>
          <a:p>
            <a:pPr marL="0" indent="0">
              <a:lnSpc>
                <a:spcPct val="100000"/>
              </a:lnSpc>
              <a:spcBef>
                <a:spcPts val="0"/>
              </a:spcBef>
              <a:buNone/>
            </a:pPr>
            <a:r>
              <a:rPr lang="de-DE" dirty="0">
                <a:solidFill>
                  <a:schemeClr val="bg1"/>
                </a:solidFill>
                <a:latin typeface="Calibri" panose="020F0502020204030204" pitchFamily="34" charset="0"/>
                <a:cs typeface="Calibri" panose="020F0502020204030204" pitchFamily="34" charset="0"/>
              </a:rPr>
              <a:t>7312 Pfäfers</a:t>
            </a:r>
          </a:p>
          <a:p>
            <a:pPr marL="0" indent="0">
              <a:lnSpc>
                <a:spcPct val="100000"/>
              </a:lnSpc>
              <a:spcBef>
                <a:spcPts val="0"/>
              </a:spcBef>
              <a:buNone/>
            </a:pPr>
            <a:endParaRPr lang="de-DE"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de-DE" dirty="0">
                <a:solidFill>
                  <a:schemeClr val="bg1"/>
                </a:solidFill>
                <a:latin typeface="Calibri" panose="020F0502020204030204" pitchFamily="34" charset="0"/>
                <a:cs typeface="Calibri" panose="020F0502020204030204" pitchFamily="34" charset="0"/>
              </a:rPr>
              <a:t>thomas.lampert@psychiatrie-sg.ch </a:t>
            </a:r>
            <a:br>
              <a:rPr lang="de-DE" dirty="0">
                <a:solidFill>
                  <a:schemeClr val="bg1"/>
                </a:solidFill>
                <a:latin typeface="Calibri" panose="020F0502020204030204" pitchFamily="34" charset="0"/>
                <a:cs typeface="Calibri" panose="020F0502020204030204" pitchFamily="34" charset="0"/>
              </a:rPr>
            </a:br>
            <a:endParaRPr lang="de-DE"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963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 4" descr="iStock_000005701010XLar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9526"/>
            <a:ext cx="12192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62000" y="3352800"/>
            <a:ext cx="4648200" cy="4648200"/>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srgbClr val="FFFFFF"/>
              </a:solidFill>
              <a:latin typeface="Calibri"/>
              <a:ea typeface="ＭＳ Ｐゴシック" charset="-128"/>
            </a:endParaRPr>
          </a:p>
        </p:txBody>
      </p:sp>
      <p:pic>
        <p:nvPicPr>
          <p:cNvPr id="8" name="Bild 7" descr="KIT-Logo_RGB.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5650" y="5257801"/>
            <a:ext cx="14287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sz="2000" dirty="0"/>
          </a:p>
          <a:p>
            <a:pPr marL="0" indent="0">
              <a:buNone/>
            </a:pPr>
            <a:r>
              <a:rPr lang="de-CH" sz="2000" b="1" dirty="0"/>
              <a:t>Bindung</a:t>
            </a:r>
          </a:p>
          <a:p>
            <a:pPr marL="0" indent="0">
              <a:buNone/>
            </a:pPr>
            <a:r>
              <a:rPr lang="de-CH" sz="1800" dirty="0">
                <a:solidFill>
                  <a:srgbClr val="000000"/>
                </a:solidFill>
                <a:latin typeface="Calibri" panose="020F0502020204030204" pitchFamily="34" charset="0"/>
              </a:rPr>
              <a:t>Im Kindesalter werden  Bindungs-							       </a:t>
            </a:r>
            <a:r>
              <a:rPr lang="de-CH" sz="1800" dirty="0" err="1">
                <a:solidFill>
                  <a:srgbClr val="000000"/>
                </a:solidFill>
                <a:latin typeface="Calibri" panose="020F0502020204030204" pitchFamily="34" charset="0"/>
              </a:rPr>
              <a:t>erfahrungen</a:t>
            </a:r>
            <a:r>
              <a:rPr lang="de-CH" sz="1800" dirty="0">
                <a:solidFill>
                  <a:srgbClr val="000000"/>
                </a:solidFill>
                <a:latin typeface="Calibri" panose="020F0502020204030204" pitchFamily="34" charset="0"/>
              </a:rPr>
              <a:t> verinnerlicht und zeigen								      sich im Erwachsenenalter als innere 							   Arbeitsmodelle </a:t>
            </a:r>
            <a:r>
              <a:rPr lang="de-CH" sz="1400" dirty="0">
                <a:solidFill>
                  <a:srgbClr val="000000"/>
                </a:solidFill>
                <a:latin typeface="Calibri" panose="020F0502020204030204" pitchFamily="34" charset="0"/>
              </a:rPr>
              <a:t>(Bowlby)</a:t>
            </a:r>
          </a:p>
          <a:p>
            <a:pPr marL="0" indent="0">
              <a:buNone/>
            </a:pPr>
            <a:endParaRPr lang="de-CH" sz="1800" dirty="0"/>
          </a:p>
          <a:p>
            <a:pPr marL="0" indent="0">
              <a:buNone/>
            </a:pPr>
            <a:endParaRPr lang="de-CH" sz="1800" dirty="0"/>
          </a:p>
          <a:p>
            <a:endParaRPr lang="de-CH" sz="1800" dirty="0"/>
          </a:p>
          <a:p>
            <a:endParaRPr lang="de-CH" sz="1400" dirty="0"/>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pic>
        <p:nvPicPr>
          <p:cNvPr id="4" name="Grafik 3">
            <a:extLst>
              <a:ext uri="{FF2B5EF4-FFF2-40B4-BE49-F238E27FC236}">
                <a16:creationId xmlns:a16="http://schemas.microsoft.com/office/drawing/2014/main" id="{37DEB098-DB39-4921-A5E6-AC7291C7C497}"/>
              </a:ext>
            </a:extLst>
          </p:cNvPr>
          <p:cNvPicPr>
            <a:picLocks noChangeAspect="1"/>
          </p:cNvPicPr>
          <p:nvPr/>
        </p:nvPicPr>
        <p:blipFill>
          <a:blip r:embed="rId3"/>
          <a:stretch>
            <a:fillRect/>
          </a:stretch>
        </p:blipFill>
        <p:spPr>
          <a:xfrm>
            <a:off x="4158620" y="1350810"/>
            <a:ext cx="7995061" cy="4388076"/>
          </a:xfrm>
          <a:prstGeom prst="rect">
            <a:avLst/>
          </a:prstGeom>
        </p:spPr>
      </p:pic>
    </p:spTree>
    <p:extLst>
      <p:ext uri="{BB962C8B-B14F-4D97-AF65-F5344CB8AC3E}">
        <p14:creationId xmlns:p14="http://schemas.microsoft.com/office/powerpoint/2010/main" val="3328419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p:nvPr/>
        </p:nvSpPr>
        <p:spPr>
          <a:xfrm>
            <a:off x="839417" y="2678099"/>
            <a:ext cx="4648201" cy="4648200"/>
          </a:xfrm>
          <a:prstGeom prst="ellipse">
            <a:avLst/>
          </a:prstGeom>
          <a:solidFill>
            <a:srgbClr val="E22C2C"/>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ln>
                <a:solidFill>
                  <a:srgbClr val="C00000"/>
                </a:solidFill>
              </a:ln>
              <a:solidFill>
                <a:srgbClr val="BFBFBF"/>
              </a:solidFill>
              <a:latin typeface="Calibri"/>
              <a:ea typeface="ＭＳ Ｐゴシック" charset="-128"/>
            </a:endParaRPr>
          </a:p>
        </p:txBody>
      </p:sp>
      <p:sp>
        <p:nvSpPr>
          <p:cNvPr id="5" name="Textfeld 8"/>
          <p:cNvSpPr txBox="1">
            <a:spLocks noChangeArrowheads="1"/>
          </p:cNvSpPr>
          <p:nvPr/>
        </p:nvSpPr>
        <p:spPr bwMode="auto">
          <a:xfrm>
            <a:off x="1703323" y="4587540"/>
            <a:ext cx="4176464" cy="1200329"/>
          </a:xfrm>
          <a:prstGeom prst="rect">
            <a:avLst/>
          </a:prstGeom>
          <a:noFill/>
          <a:ln w="9525">
            <a:noFill/>
            <a:miter lim="800000"/>
            <a:headEnd/>
            <a:tailEnd/>
          </a:ln>
        </p:spPr>
        <p:txBody>
          <a:bodyPr>
            <a:spAutoFit/>
          </a:bodyPr>
          <a:lstStyle/>
          <a:p>
            <a:pPr defTabSz="457200" fontAlgn="base">
              <a:spcBef>
                <a:spcPct val="0"/>
              </a:spcBef>
              <a:spcAft>
                <a:spcPct val="0"/>
              </a:spcAft>
              <a:defRPr/>
            </a:pPr>
            <a:r>
              <a:rPr lang="de-DE" sz="2800" dirty="0">
                <a:ln w="18415" cmpd="sng">
                  <a:solidFill>
                    <a:srgbClr val="FFFFFF"/>
                  </a:solidFill>
                  <a:prstDash val="solid"/>
                </a:ln>
                <a:solidFill>
                  <a:prstClr val="white"/>
                </a:solidFill>
                <a:latin typeface="Arial" charset="0"/>
                <a:ea typeface="ＭＳ Ｐゴシック" charset="-128"/>
              </a:rPr>
              <a:t>Herzlich Willkommen</a:t>
            </a:r>
          </a:p>
          <a:p>
            <a:pPr defTabSz="457200" fontAlgn="base">
              <a:spcBef>
                <a:spcPct val="0"/>
              </a:spcBef>
              <a:spcAft>
                <a:spcPct val="0"/>
              </a:spcAft>
              <a:defRPr/>
            </a:pPr>
            <a:endParaRPr lang="de-DE" sz="2200" dirty="0">
              <a:solidFill>
                <a:prstClr val="white"/>
              </a:solidFill>
              <a:latin typeface="Arial" charset="0"/>
              <a:ea typeface="ＭＳ Ｐゴシック" charset="-128"/>
            </a:endParaRPr>
          </a:p>
          <a:p>
            <a:pPr defTabSz="457200" fontAlgn="base">
              <a:spcBef>
                <a:spcPct val="0"/>
              </a:spcBef>
              <a:spcAft>
                <a:spcPct val="0"/>
              </a:spcAft>
              <a:defRPr/>
            </a:pPr>
            <a:endParaRPr lang="de-DE" sz="2200" dirty="0">
              <a:solidFill>
                <a:prstClr val="white"/>
              </a:solidFill>
              <a:latin typeface="Arial" charset="0"/>
              <a:ea typeface="ＭＳ Ｐゴシック" charset="-128"/>
            </a:endParaRPr>
          </a:p>
        </p:txBody>
      </p:sp>
      <p:pic>
        <p:nvPicPr>
          <p:cNvPr id="7" name="Grafik 6" descr="KIT Logo.jpg">
            <a:extLst>
              <a:ext uri="{FF2B5EF4-FFF2-40B4-BE49-F238E27FC236}">
                <a16:creationId xmlns:a16="http://schemas.microsoft.com/office/drawing/2014/main" id="{C6583EB4-26A4-470A-8721-B66AAB83FBA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7077" y="1208633"/>
            <a:ext cx="1657628" cy="1644113"/>
          </a:xfrm>
          <a:prstGeom prst="rect">
            <a:avLst/>
          </a:prstGeom>
          <a:noFill/>
        </p:spPr>
      </p:pic>
      <p:sp>
        <p:nvSpPr>
          <p:cNvPr id="8" name="Rechteck 7">
            <a:extLst>
              <a:ext uri="{FF2B5EF4-FFF2-40B4-BE49-F238E27FC236}">
                <a16:creationId xmlns:a16="http://schemas.microsoft.com/office/drawing/2014/main" id="{FB33F1A9-8EAC-4A61-847E-145399E81A37}"/>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white"/>
                </a:solidFill>
                <a:latin typeface="Calibri"/>
              </a:rPr>
              <a:t>© KIT Liechtenstein</a:t>
            </a:r>
          </a:p>
          <a:p>
            <a:pPr algn="ctr" defTabSz="457200" fontAlgn="base">
              <a:spcBef>
                <a:spcPct val="0"/>
              </a:spcBef>
              <a:spcAft>
                <a:spcPct val="0"/>
              </a:spcAft>
            </a:pPr>
            <a:r>
              <a:rPr lang="de-CH" sz="900" dirty="0">
                <a:solidFill>
                  <a:prstClr val="white"/>
                </a:solidFill>
                <a:latin typeface="Calibri"/>
              </a:rPr>
              <a:t>Vanessa Schafhauser-Kindle 2021</a:t>
            </a:r>
          </a:p>
        </p:txBody>
      </p:sp>
      <p:pic>
        <p:nvPicPr>
          <p:cNvPr id="9" name="Picture 2">
            <a:extLst>
              <a:ext uri="{FF2B5EF4-FFF2-40B4-BE49-F238E27FC236}">
                <a16:creationId xmlns:a16="http://schemas.microsoft.com/office/drawing/2014/main" id="{A70869FE-2B5E-4138-91BB-127ADE041CE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05111" y="3184765"/>
            <a:ext cx="1262063" cy="1892300"/>
          </a:xfrm>
          <a:prstGeom prst="rect">
            <a:avLst/>
          </a:prstGeom>
          <a:noFill/>
          <a:ln w="9525">
            <a:noFill/>
            <a:miter lim="800000"/>
            <a:headEnd/>
            <a:tailEnd/>
          </a:ln>
        </p:spPr>
      </p:pic>
      <p:sp>
        <p:nvSpPr>
          <p:cNvPr id="10" name="Textfeld 9">
            <a:extLst>
              <a:ext uri="{FF2B5EF4-FFF2-40B4-BE49-F238E27FC236}">
                <a16:creationId xmlns:a16="http://schemas.microsoft.com/office/drawing/2014/main" id="{979F324B-AABE-4DE1-A5F0-639D42FE512B}"/>
              </a:ext>
            </a:extLst>
          </p:cNvPr>
          <p:cNvSpPr txBox="1"/>
          <p:nvPr/>
        </p:nvSpPr>
        <p:spPr>
          <a:xfrm>
            <a:off x="8287078" y="3525710"/>
            <a:ext cx="1709545" cy="2123658"/>
          </a:xfrm>
          <a:prstGeom prst="rect">
            <a:avLst/>
          </a:prstGeom>
          <a:noFill/>
        </p:spPr>
        <p:txBody>
          <a:bodyPr wrap="square">
            <a:spAutoFit/>
          </a:bodyPr>
          <a:lstStyle/>
          <a:p>
            <a:pPr defTabSz="457200" fontAlgn="base">
              <a:spcBef>
                <a:spcPct val="0"/>
              </a:spcBef>
              <a:spcAft>
                <a:spcPct val="0"/>
              </a:spcAft>
            </a:pPr>
            <a:r>
              <a:rPr lang="de-DE" sz="1200" dirty="0">
                <a:solidFill>
                  <a:prstClr val="black"/>
                </a:solidFill>
                <a:latin typeface="Calibri" panose="020F0502020204030204" pitchFamily="34" charset="0"/>
                <a:ea typeface="Calibri" panose="020F0502020204030204" pitchFamily="34" charset="0"/>
              </a:rPr>
              <a:t> </a:t>
            </a:r>
            <a:endParaRPr lang="de-CH"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b="1" dirty="0">
                <a:solidFill>
                  <a:prstClr val="black"/>
                </a:solidFill>
                <a:latin typeface="Calibri" panose="020F0502020204030204" pitchFamily="34" charset="0"/>
                <a:ea typeface="Calibri" panose="020F0502020204030204" pitchFamily="34" charset="0"/>
              </a:rPr>
              <a:t>KIT - Stiftung für Krisenintervention</a:t>
            </a:r>
            <a:endParaRPr lang="de-CH" sz="1200" b="1"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dirty="0">
                <a:solidFill>
                  <a:prstClr val="black"/>
                </a:solidFill>
                <a:latin typeface="Calibri" panose="020F0502020204030204" pitchFamily="34" charset="0"/>
                <a:ea typeface="Calibri" panose="020F0502020204030204" pitchFamily="34" charset="0"/>
              </a:rPr>
              <a:t>Bahnhofstrasse 16</a:t>
            </a:r>
            <a:endParaRPr lang="de-CH"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dirty="0">
                <a:solidFill>
                  <a:prstClr val="black"/>
                </a:solidFill>
                <a:latin typeface="Calibri" panose="020F0502020204030204" pitchFamily="34" charset="0"/>
                <a:ea typeface="Calibri" panose="020F0502020204030204" pitchFamily="34" charset="0"/>
              </a:rPr>
              <a:t>Postfach 740</a:t>
            </a:r>
            <a:endParaRPr lang="de-CH"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dirty="0">
                <a:solidFill>
                  <a:prstClr val="black"/>
                </a:solidFill>
                <a:latin typeface="Calibri" panose="020F0502020204030204" pitchFamily="34" charset="0"/>
                <a:ea typeface="Calibri" panose="020F0502020204030204" pitchFamily="34" charset="0"/>
              </a:rPr>
              <a:t>9494 Schaan</a:t>
            </a:r>
          </a:p>
          <a:p>
            <a:pPr defTabSz="457200" fontAlgn="base">
              <a:spcBef>
                <a:spcPct val="0"/>
              </a:spcBef>
              <a:spcAft>
                <a:spcPct val="0"/>
              </a:spcAft>
            </a:pPr>
            <a:endParaRPr lang="de-DE"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dirty="0">
                <a:solidFill>
                  <a:prstClr val="black"/>
                </a:solidFill>
                <a:latin typeface="Calibri" panose="020F0502020204030204" pitchFamily="34" charset="0"/>
                <a:ea typeface="Calibri" panose="020F0502020204030204" pitchFamily="34" charset="0"/>
              </a:rPr>
              <a:t>Telefon  +423 230 05 06</a:t>
            </a:r>
            <a:endParaRPr lang="de-CH"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u="sng" dirty="0">
                <a:solidFill>
                  <a:prstClr val="black"/>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kit@kit.li</a:t>
            </a:r>
            <a:r>
              <a:rPr lang="de-DE" sz="1200" dirty="0">
                <a:solidFill>
                  <a:prstClr val="black"/>
                </a:solidFill>
                <a:latin typeface="Calibri" panose="020F0502020204030204" pitchFamily="34" charset="0"/>
                <a:ea typeface="Calibri" panose="020F0502020204030204" pitchFamily="34" charset="0"/>
              </a:rPr>
              <a:t> </a:t>
            </a:r>
            <a:endParaRPr lang="de-CH"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u="sng" dirty="0">
                <a:solidFill>
                  <a:prstClr val="black"/>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www.kit.li</a:t>
            </a:r>
            <a:endParaRPr lang="de-CH"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endParaRPr lang="de-CH" sz="1200" dirty="0">
              <a:solidFill>
                <a:prstClr val="black"/>
              </a:solidFill>
              <a:latin typeface="Calibri" panose="020F0502020204030204" pitchFamily="34" charset="0"/>
              <a:ea typeface="Calibri" panose="020F0502020204030204" pitchFamily="34" charset="0"/>
            </a:endParaRPr>
          </a:p>
        </p:txBody>
      </p:sp>
      <p:sp>
        <p:nvSpPr>
          <p:cNvPr id="11" name="Rectangle 2">
            <a:extLst>
              <a:ext uri="{FF2B5EF4-FFF2-40B4-BE49-F238E27FC236}">
                <a16:creationId xmlns:a16="http://schemas.microsoft.com/office/drawing/2014/main" id="{DC865898-C13F-4372-AB66-FEB3FE07B2ED}"/>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fontAlgn="base">
              <a:spcBef>
                <a:spcPct val="0"/>
              </a:spcBef>
              <a:spcAft>
                <a:spcPct val="0"/>
              </a:spcAft>
            </a:pPr>
            <a:endParaRPr lang="de-CH">
              <a:solidFill>
                <a:prstClr val="black"/>
              </a:solidFill>
              <a:latin typeface="Arial" charset="0"/>
              <a:ea typeface="ＭＳ Ｐゴシック" pitchFamily="34" charset="-128"/>
            </a:endParaRPr>
          </a:p>
        </p:txBody>
      </p:sp>
      <p:sp>
        <p:nvSpPr>
          <p:cNvPr id="17" name="Textfeld 16">
            <a:extLst>
              <a:ext uri="{FF2B5EF4-FFF2-40B4-BE49-F238E27FC236}">
                <a16:creationId xmlns:a16="http://schemas.microsoft.com/office/drawing/2014/main" id="{4DAAD6FE-06FF-424E-8231-CDEA372537BF}"/>
              </a:ext>
            </a:extLst>
          </p:cNvPr>
          <p:cNvSpPr txBox="1"/>
          <p:nvPr/>
        </p:nvSpPr>
        <p:spPr>
          <a:xfrm>
            <a:off x="5883408" y="5187704"/>
            <a:ext cx="2015120" cy="461665"/>
          </a:xfrm>
          <a:prstGeom prst="rect">
            <a:avLst/>
          </a:prstGeom>
          <a:noFill/>
        </p:spPr>
        <p:txBody>
          <a:bodyPr wrap="square">
            <a:spAutoFit/>
          </a:bodyPr>
          <a:lstStyle/>
          <a:p>
            <a:pPr defTabSz="457200" fontAlgn="base">
              <a:spcBef>
                <a:spcPct val="0"/>
              </a:spcBef>
              <a:spcAft>
                <a:spcPct val="0"/>
              </a:spcAft>
            </a:pPr>
            <a:r>
              <a:rPr lang="de-DE" sz="1200" dirty="0">
                <a:solidFill>
                  <a:prstClr val="black"/>
                </a:solidFill>
                <a:latin typeface="Calibri" panose="020F0502020204030204" pitchFamily="34" charset="0"/>
                <a:ea typeface="Calibri" panose="020F0502020204030204" pitchFamily="34" charset="0"/>
              </a:rPr>
              <a:t>Vanessa Schafhauser-Kindle</a:t>
            </a:r>
            <a:endParaRPr lang="de-CH" sz="1200" dirty="0">
              <a:solidFill>
                <a:prstClr val="black"/>
              </a:solidFill>
              <a:latin typeface="Calibri" panose="020F0502020204030204" pitchFamily="34" charset="0"/>
              <a:ea typeface="Calibri" panose="020F0502020204030204" pitchFamily="34" charset="0"/>
            </a:endParaRPr>
          </a:p>
          <a:p>
            <a:pPr defTabSz="457200" fontAlgn="base">
              <a:spcBef>
                <a:spcPct val="0"/>
              </a:spcBef>
              <a:spcAft>
                <a:spcPct val="0"/>
              </a:spcAft>
            </a:pPr>
            <a:r>
              <a:rPr lang="de-DE" sz="1200" dirty="0">
                <a:solidFill>
                  <a:prstClr val="black"/>
                </a:solidFill>
                <a:latin typeface="Calibri" panose="020F0502020204030204" pitchFamily="34" charset="0"/>
                <a:ea typeface="Calibri" panose="020F0502020204030204" pitchFamily="34" charset="0"/>
              </a:rPr>
              <a:t>Geschäftsführerin</a:t>
            </a:r>
            <a:endParaRPr lang="de-CH" sz="1200" dirty="0">
              <a:solidFill>
                <a:prstClr val="black"/>
              </a:solidFill>
              <a:latin typeface="Calibri" panose="020F0502020204030204" pitchFamily="34" charset="0"/>
              <a:ea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000" dirty="0"/>
              <a:t> </a:t>
            </a:r>
            <a:r>
              <a:rPr lang="de-DE" sz="2800" b="1" dirty="0"/>
              <a:t>Geschichte des KIT Liechtenstein</a:t>
            </a:r>
            <a:endParaRPr lang="de-CH" sz="2800" b="1" dirty="0"/>
          </a:p>
        </p:txBody>
      </p:sp>
      <p:graphicFrame>
        <p:nvGraphicFramePr>
          <p:cNvPr id="3" name="Tabelle 2"/>
          <p:cNvGraphicFramePr>
            <a:graphicFrameLocks noGrp="1"/>
          </p:cNvGraphicFramePr>
          <p:nvPr/>
        </p:nvGraphicFramePr>
        <p:xfrm>
          <a:off x="2135561" y="1628801"/>
          <a:ext cx="8541307" cy="3193999"/>
        </p:xfrm>
        <a:graphic>
          <a:graphicData uri="http://schemas.openxmlformats.org/drawingml/2006/table">
            <a:tbl>
              <a:tblPr/>
              <a:tblGrid>
                <a:gridCol w="8541307">
                  <a:extLst>
                    <a:ext uri="{9D8B030D-6E8A-4147-A177-3AD203B41FA5}">
                      <a16:colId xmlns:a16="http://schemas.microsoft.com/office/drawing/2014/main" val="20000"/>
                    </a:ext>
                  </a:extLst>
                </a:gridCol>
              </a:tblGrid>
              <a:tr h="3193999">
                <a:tc>
                  <a:txBody>
                    <a:bodyPr/>
                    <a:lstStyle/>
                    <a:p>
                      <a:pPr marL="285750" indent="-285750" algn="just">
                        <a:buFont typeface="Arial" panose="020B0604020202020204" pitchFamily="34" charset="0"/>
                        <a:buChar char="•"/>
                      </a:pPr>
                      <a:r>
                        <a:rPr lang="de-CH" sz="2000" dirty="0">
                          <a:effectLst/>
                          <a:latin typeface="+mn-lt"/>
                        </a:rPr>
                        <a:t>Das Kriseninterventionsteam KIT wurde im Juni 1998 als Stiftung</a:t>
                      </a:r>
                    </a:p>
                    <a:p>
                      <a:pPr marL="0" indent="0" algn="just">
                        <a:buFont typeface="Arial" panose="020B0604020202020204" pitchFamily="34" charset="0"/>
                        <a:buNone/>
                      </a:pPr>
                      <a:r>
                        <a:rPr lang="de-CH" sz="2000" dirty="0">
                          <a:effectLst/>
                          <a:latin typeface="+mn-lt"/>
                        </a:rPr>
                        <a:t>    ins Leben gerufen. </a:t>
                      </a:r>
                    </a:p>
                    <a:p>
                      <a:pPr marL="0" indent="0" algn="just">
                        <a:buFont typeface="Arial" panose="020B0604020202020204" pitchFamily="34" charset="0"/>
                        <a:buNone/>
                      </a:pPr>
                      <a:endParaRPr lang="de-CH" sz="2000" dirty="0">
                        <a:effectLst/>
                        <a:latin typeface="+mn-lt"/>
                      </a:endParaRPr>
                    </a:p>
                    <a:p>
                      <a:pPr marL="285750" indent="-285750" algn="l">
                        <a:buFont typeface="Arial" panose="020B0604020202020204" pitchFamily="34" charset="0"/>
                        <a:buChar char="•"/>
                      </a:pPr>
                      <a:r>
                        <a:rPr lang="de-CH" sz="2000" dirty="0">
                          <a:effectLst/>
                          <a:latin typeface="+mn-lt"/>
                        </a:rPr>
                        <a:t>Gegründet wurde das KIT in der Absicht, in Liechtenstein </a:t>
                      </a:r>
                    </a:p>
                    <a:p>
                      <a:pPr marL="0" indent="0" algn="l">
                        <a:buFont typeface="Arial" panose="020B0604020202020204" pitchFamily="34" charset="0"/>
                        <a:buNone/>
                      </a:pPr>
                      <a:r>
                        <a:rPr lang="de-CH" sz="2000" dirty="0">
                          <a:effectLst/>
                          <a:latin typeface="+mn-lt"/>
                        </a:rPr>
                        <a:t>     schnellstmögliche Soforthilfe anbieten zu können. </a:t>
                      </a:r>
                    </a:p>
                    <a:p>
                      <a:pPr marL="0" indent="0" algn="just">
                        <a:buFont typeface="Arial" panose="020B0604020202020204" pitchFamily="34" charset="0"/>
                        <a:buNone/>
                      </a:pPr>
                      <a:endParaRPr lang="de-CH" sz="2000" dirty="0">
                        <a:effectLst/>
                        <a:latin typeface="+mn-lt"/>
                      </a:endParaRPr>
                    </a:p>
                    <a:p>
                      <a:pPr marL="285750" indent="-285750" algn="l">
                        <a:buFont typeface="Arial" panose="020B0604020202020204" pitchFamily="34" charset="0"/>
                        <a:buChar char="•"/>
                      </a:pPr>
                      <a:r>
                        <a:rPr lang="de-CH" sz="2000" dirty="0">
                          <a:effectLst/>
                          <a:latin typeface="+mn-lt"/>
                        </a:rPr>
                        <a:t>Dem Team ist es in kürzester Zeit gelungen, eine tragfähige Vernetzung, Bekanntheit und Vertrauen zu schaffen.</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6201" y="4470599"/>
            <a:ext cx="2474131" cy="1855599"/>
          </a:xfrm>
          <a:prstGeom prst="rect">
            <a:avLst/>
          </a:prstGeom>
        </p:spPr>
      </p:pic>
      <p:pic>
        <p:nvPicPr>
          <p:cNvPr id="7" name="Grafik 6" descr="KIT Logo.jpg">
            <a:extLst>
              <a:ext uri="{FF2B5EF4-FFF2-40B4-BE49-F238E27FC236}">
                <a16:creationId xmlns:a16="http://schemas.microsoft.com/office/drawing/2014/main" id="{36E31629-19D9-44E2-A8C7-2CD5B4CDE39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sp>
        <p:nvSpPr>
          <p:cNvPr id="9" name="Rechteck 8">
            <a:extLst>
              <a:ext uri="{FF2B5EF4-FFF2-40B4-BE49-F238E27FC236}">
                <a16:creationId xmlns:a16="http://schemas.microsoft.com/office/drawing/2014/main" id="{D8682BC1-06E3-40C5-A1C7-53826410D389}"/>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spTree>
    <p:extLst>
      <p:ext uri="{BB962C8B-B14F-4D97-AF65-F5344CB8AC3E}">
        <p14:creationId xmlns:p14="http://schemas.microsoft.com/office/powerpoint/2010/main" val="3583891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981200" y="836712"/>
            <a:ext cx="8229600" cy="1080120"/>
          </a:xfrm>
          <a:ln/>
        </p:spPr>
        <p:txBody>
          <a:bodyPr/>
          <a:lstStyle/>
          <a:p>
            <a:pPr algn="l" eaLnBrk="1" hangingPunct="1"/>
            <a:r>
              <a:rPr lang="de-DE" sz="2000" dirty="0">
                <a:latin typeface="Arial" charset="0"/>
                <a:ea typeface="ＭＳ Ｐゴシック" pitchFamily="34" charset="-128"/>
                <a:cs typeface="Arial" charset="0"/>
              </a:rPr>
              <a:t>	 </a:t>
            </a:r>
            <a:r>
              <a:rPr lang="de-DE" sz="3200" b="1" dirty="0">
                <a:ea typeface="ＭＳ Ｐゴシック" pitchFamily="34" charset="-128"/>
                <a:cs typeface="Arial" charset="0"/>
              </a:rPr>
              <a:t>Organisation</a:t>
            </a:r>
          </a:p>
        </p:txBody>
      </p:sp>
      <p:sp>
        <p:nvSpPr>
          <p:cNvPr id="7173" name="Textfeld 6"/>
          <p:cNvSpPr txBox="1">
            <a:spLocks noChangeArrowheads="1"/>
          </p:cNvSpPr>
          <p:nvPr/>
        </p:nvSpPr>
        <p:spPr bwMode="auto">
          <a:xfrm>
            <a:off x="2465705" y="1381048"/>
            <a:ext cx="7057603" cy="3540969"/>
          </a:xfrm>
          <a:prstGeom prst="rect">
            <a:avLst/>
          </a:prstGeom>
          <a:noFill/>
          <a:ln w="9525">
            <a:noFill/>
            <a:miter lim="800000"/>
            <a:headEnd/>
            <a:tailEnd/>
          </a:ln>
        </p:spPr>
        <p:txBody>
          <a:bodyPr wrap="square">
            <a:spAutoFit/>
          </a:bodyPr>
          <a:lstStyle/>
          <a:p>
            <a:pPr defTabSz="457200" fontAlgn="base">
              <a:spcBef>
                <a:spcPct val="60000"/>
              </a:spcBef>
              <a:spcAft>
                <a:spcPct val="0"/>
              </a:spcAft>
              <a:defRPr/>
            </a:pPr>
            <a:endParaRPr lang="de-CH" dirty="0">
              <a:solidFill>
                <a:prstClr val="black"/>
              </a:solidFill>
              <a:latin typeface="Arial" charset="0"/>
              <a:ea typeface="ＭＳ Ｐゴシック" charset="-128"/>
            </a:endParaRPr>
          </a:p>
          <a:p>
            <a:pPr marL="361950" indent="-361950" defTabSz="457200" fontAlgn="base">
              <a:spcBef>
                <a:spcPct val="60000"/>
              </a:spcBef>
              <a:spcAft>
                <a:spcPct val="0"/>
              </a:spcAft>
              <a:buFont typeface="Arial" pitchFamily="34" charset="0"/>
              <a:buChar char="•"/>
              <a:defRPr/>
            </a:pPr>
            <a:r>
              <a:rPr lang="de-CH" sz="2000" dirty="0">
                <a:solidFill>
                  <a:prstClr val="black"/>
                </a:solidFill>
                <a:latin typeface="Calibri"/>
                <a:ea typeface="ＭＳ Ｐゴシック" charset="-128"/>
              </a:rPr>
              <a:t>Private Stiftung.</a:t>
            </a:r>
          </a:p>
          <a:p>
            <a:pPr marL="361950" indent="-361950" defTabSz="457200" fontAlgn="base">
              <a:spcBef>
                <a:spcPct val="60000"/>
              </a:spcBef>
              <a:spcAft>
                <a:spcPct val="0"/>
              </a:spcAft>
              <a:buFont typeface="Arial" pitchFamily="34" charset="0"/>
              <a:buChar char="•"/>
              <a:defRPr/>
            </a:pPr>
            <a:r>
              <a:rPr lang="de-CH" sz="2000" dirty="0">
                <a:solidFill>
                  <a:prstClr val="black"/>
                </a:solidFill>
                <a:latin typeface="Calibri"/>
                <a:ea typeface="ＭＳ Ｐゴシック" charset="-128"/>
              </a:rPr>
              <a:t>Private Spender.</a:t>
            </a:r>
          </a:p>
          <a:p>
            <a:pPr marL="361950" indent="-361950" defTabSz="457200" fontAlgn="base">
              <a:spcBef>
                <a:spcPct val="60000"/>
              </a:spcBef>
              <a:spcAft>
                <a:spcPct val="0"/>
              </a:spcAft>
              <a:buFont typeface="Arial" pitchFamily="34" charset="0"/>
              <a:buChar char="•"/>
              <a:defRPr/>
            </a:pPr>
            <a:r>
              <a:rPr lang="de-CH" sz="2000" dirty="0">
                <a:solidFill>
                  <a:prstClr val="black"/>
                </a:solidFill>
                <a:latin typeface="Calibri"/>
                <a:ea typeface="ＭＳ Ｐゴシック" charset="-128"/>
              </a:rPr>
              <a:t>Beitrag des Landes.</a:t>
            </a:r>
          </a:p>
          <a:p>
            <a:pPr marL="361950" indent="-361950" defTabSz="457200" fontAlgn="base">
              <a:spcBef>
                <a:spcPct val="60000"/>
              </a:spcBef>
              <a:spcAft>
                <a:spcPct val="0"/>
              </a:spcAft>
              <a:buFont typeface="Arial" pitchFamily="34" charset="0"/>
              <a:buChar char="•"/>
              <a:defRPr/>
            </a:pPr>
            <a:r>
              <a:rPr lang="de-CH" sz="2000" dirty="0">
                <a:solidFill>
                  <a:prstClr val="black"/>
                </a:solidFill>
                <a:latin typeface="Calibri"/>
                <a:ea typeface="ＭＳ Ｐゴシック" charset="-128"/>
              </a:rPr>
              <a:t>Die betroffenen Personen werden finanziell nicht belastet.</a:t>
            </a:r>
          </a:p>
          <a:p>
            <a:pPr marL="361950" indent="-361950" defTabSz="457200" fontAlgn="base">
              <a:spcBef>
                <a:spcPct val="60000"/>
              </a:spcBef>
              <a:spcAft>
                <a:spcPct val="0"/>
              </a:spcAft>
              <a:buFont typeface="Arial" pitchFamily="34" charset="0"/>
              <a:buChar char="•"/>
              <a:defRPr/>
            </a:pPr>
            <a:endParaRPr lang="de-CH" dirty="0">
              <a:solidFill>
                <a:prstClr val="black"/>
              </a:solidFill>
              <a:latin typeface="Arial" charset="0"/>
              <a:ea typeface="ＭＳ Ｐゴシック" charset="-128"/>
            </a:endParaRPr>
          </a:p>
          <a:p>
            <a:pPr marL="361950" indent="-361950" defTabSz="457200" fontAlgn="base">
              <a:spcBef>
                <a:spcPct val="60000"/>
              </a:spcBef>
              <a:spcAft>
                <a:spcPct val="0"/>
              </a:spcAft>
              <a:buFont typeface="Arial" pitchFamily="34" charset="0"/>
              <a:buChar char="•"/>
              <a:defRPr/>
            </a:pPr>
            <a:endParaRPr lang="de-CH" dirty="0">
              <a:solidFill>
                <a:prstClr val="black"/>
              </a:solidFill>
              <a:latin typeface="Arial" charset="0"/>
              <a:ea typeface="ＭＳ Ｐゴシック" charset="-128"/>
            </a:endParaRPr>
          </a:p>
          <a:p>
            <a:pPr marL="177800" indent="-177800" defTabSz="457200" fontAlgn="base">
              <a:spcBef>
                <a:spcPts val="300"/>
              </a:spcBef>
              <a:spcAft>
                <a:spcPts val="300"/>
              </a:spcAft>
              <a:tabLst>
                <a:tab pos="177800" algn="l"/>
              </a:tabLst>
              <a:defRPr/>
            </a:pPr>
            <a:r>
              <a:rPr lang="de-DE" dirty="0">
                <a:solidFill>
                  <a:prstClr val="black"/>
                </a:solidFill>
                <a:latin typeface="Arial" charset="0"/>
                <a:ea typeface="ＭＳ Ｐゴシック" charset="-128"/>
              </a:rPr>
              <a:t> </a:t>
            </a:r>
          </a:p>
        </p:txBody>
      </p:sp>
      <p:pic>
        <p:nvPicPr>
          <p:cNvPr id="5" name="Grafik 4" descr="KIT Logo.jpg">
            <a:extLst>
              <a:ext uri="{FF2B5EF4-FFF2-40B4-BE49-F238E27FC236}">
                <a16:creationId xmlns:a16="http://schemas.microsoft.com/office/drawing/2014/main" id="{EAE5E4F3-7156-41F6-8EFB-D7379047B50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sp>
        <p:nvSpPr>
          <p:cNvPr id="6" name="Rechteck 5">
            <a:extLst>
              <a:ext uri="{FF2B5EF4-FFF2-40B4-BE49-F238E27FC236}">
                <a16:creationId xmlns:a16="http://schemas.microsoft.com/office/drawing/2014/main" id="{56391311-E0A1-46E1-AF67-ADB24515915F}"/>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pic>
        <p:nvPicPr>
          <p:cNvPr id="1026" name="Picture 2" descr="null">
            <a:extLst>
              <a:ext uri="{FF2B5EF4-FFF2-40B4-BE49-F238E27FC236}">
                <a16:creationId xmlns:a16="http://schemas.microsoft.com/office/drawing/2014/main" id="{0301AEA9-410A-C562-D03B-91954BD2C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1607" y="3789040"/>
            <a:ext cx="1836204"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ln/>
        </p:spPr>
        <p:txBody>
          <a:bodyPr/>
          <a:lstStyle/>
          <a:p>
            <a:pPr algn="l" eaLnBrk="1" hangingPunct="1"/>
            <a:r>
              <a:rPr lang="de-DE" sz="2000" dirty="0">
                <a:latin typeface="Arial" charset="0"/>
                <a:ea typeface="ＭＳ Ｐゴシック" pitchFamily="34" charset="-128"/>
                <a:cs typeface="Arial" charset="0"/>
              </a:rPr>
              <a:t>	 </a:t>
            </a:r>
            <a:r>
              <a:rPr lang="de-DE" sz="2800" b="1" dirty="0">
                <a:ea typeface="ＭＳ Ｐゴシック" pitchFamily="34" charset="-128"/>
                <a:cs typeface="Arial" charset="0"/>
              </a:rPr>
              <a:t>Was macht das KIT?</a:t>
            </a:r>
          </a:p>
        </p:txBody>
      </p:sp>
      <p:sp>
        <p:nvSpPr>
          <p:cNvPr id="6149" name="Textfeld 9"/>
          <p:cNvSpPr txBox="1">
            <a:spLocks noChangeArrowheads="1"/>
          </p:cNvSpPr>
          <p:nvPr/>
        </p:nvSpPr>
        <p:spPr bwMode="auto">
          <a:xfrm>
            <a:off x="2481303" y="1083804"/>
            <a:ext cx="6985595" cy="5144485"/>
          </a:xfrm>
          <a:prstGeom prst="rect">
            <a:avLst/>
          </a:prstGeom>
          <a:noFill/>
          <a:ln w="9525">
            <a:noFill/>
            <a:miter lim="800000"/>
            <a:headEnd/>
            <a:tailEnd/>
          </a:ln>
        </p:spPr>
        <p:txBody>
          <a:bodyPr wrap="square">
            <a:spAutoFit/>
          </a:bodyPr>
          <a:lstStyle/>
          <a:p>
            <a:pPr defTabSz="457200" fontAlgn="base">
              <a:spcBef>
                <a:spcPct val="60000"/>
              </a:spcBef>
              <a:spcAft>
                <a:spcPct val="0"/>
              </a:spcAft>
              <a:defRPr/>
            </a:pPr>
            <a:r>
              <a:rPr lang="de-CH" sz="2000" b="1" dirty="0">
                <a:solidFill>
                  <a:srgbClr val="FF0000"/>
                </a:solidFill>
                <a:latin typeface="Calibri"/>
                <a:ea typeface="ＭＳ Ｐゴシック" charset="-128"/>
              </a:rPr>
              <a:t>Auftrag:</a:t>
            </a:r>
          </a:p>
          <a:p>
            <a:pPr marL="361950" indent="-361950" defTabSz="457200" fontAlgn="base">
              <a:spcBef>
                <a:spcPct val="60000"/>
              </a:spcBef>
              <a:spcAft>
                <a:spcPct val="0"/>
              </a:spcAft>
              <a:buFont typeface="Arial" pitchFamily="34" charset="0"/>
              <a:buChar char="•"/>
              <a:defRPr/>
            </a:pPr>
            <a:r>
              <a:rPr lang="de-CH" sz="2000" dirty="0">
                <a:solidFill>
                  <a:prstClr val="black"/>
                </a:solidFill>
                <a:latin typeface="Calibri"/>
                <a:ea typeface="ＭＳ Ｐゴシック" charset="-128"/>
              </a:rPr>
              <a:t>Krisenintervention und z.T. Nachbearbeitung kritischer Ereignisse.</a:t>
            </a:r>
          </a:p>
          <a:p>
            <a:pPr marL="361950" indent="-361950" defTabSz="457200" fontAlgn="base">
              <a:spcBef>
                <a:spcPct val="60000"/>
              </a:spcBef>
              <a:spcAft>
                <a:spcPct val="0"/>
              </a:spcAft>
              <a:buFont typeface="Arial" pitchFamily="34" charset="0"/>
              <a:buChar char="•"/>
              <a:defRPr/>
            </a:pPr>
            <a:r>
              <a:rPr lang="de-CH" sz="2000" dirty="0">
                <a:solidFill>
                  <a:prstClr val="black"/>
                </a:solidFill>
                <a:latin typeface="Calibri"/>
                <a:ea typeface="ＭＳ Ｐゴシック" charset="-128"/>
              </a:rPr>
              <a:t>Psychosoziale Betreuung von Menschen, unmittelbar nach einem traumatogenen Ereignis, zeitlich nahe am Ereignis.</a:t>
            </a:r>
          </a:p>
          <a:p>
            <a:pPr defTabSz="457200" fontAlgn="base">
              <a:spcBef>
                <a:spcPct val="60000"/>
              </a:spcBef>
              <a:spcAft>
                <a:spcPct val="0"/>
              </a:spcAft>
              <a:defRPr/>
            </a:pPr>
            <a:r>
              <a:rPr lang="de-CH" sz="2000" b="1" dirty="0">
                <a:solidFill>
                  <a:srgbClr val="FF0000"/>
                </a:solidFill>
                <a:latin typeface="Calibri"/>
                <a:ea typeface="ＭＳ Ｐゴシック" charset="-128"/>
              </a:rPr>
              <a:t>Ziele:</a:t>
            </a:r>
          </a:p>
          <a:p>
            <a:pPr marL="361950" indent="-361950" defTabSz="457200" fontAlgn="base">
              <a:spcBef>
                <a:spcPct val="50000"/>
              </a:spcBef>
              <a:spcAft>
                <a:spcPct val="0"/>
              </a:spcAft>
              <a:buFont typeface="Arial" pitchFamily="34" charset="0"/>
              <a:buChar char="•"/>
              <a:defRPr/>
            </a:pPr>
            <a:r>
              <a:rPr lang="de-CH" sz="2000" dirty="0">
                <a:solidFill>
                  <a:prstClr val="black"/>
                </a:solidFill>
                <a:latin typeface="Calibri"/>
                <a:ea typeface="ＭＳ Ｐゴシック" charset="-128"/>
              </a:rPr>
              <a:t>Die akute Belastung verringern und Folgeerkrankungen und –kosten vermeiden.</a:t>
            </a:r>
          </a:p>
          <a:p>
            <a:pPr marL="361950" indent="-361950" defTabSz="457200" fontAlgn="base">
              <a:spcBef>
                <a:spcPct val="50000"/>
              </a:spcBef>
              <a:spcAft>
                <a:spcPct val="0"/>
              </a:spcAft>
              <a:buFont typeface="Arial" pitchFamily="34" charset="0"/>
              <a:buChar char="•"/>
              <a:defRPr/>
            </a:pPr>
            <a:r>
              <a:rPr lang="de-CH" sz="2000" dirty="0">
                <a:solidFill>
                  <a:prstClr val="black"/>
                </a:solidFill>
                <a:latin typeface="Calibri"/>
                <a:ea typeface="ＭＳ Ｐゴシック" charset="-128"/>
              </a:rPr>
              <a:t>Durch Begleitung Betroffener in der Krise deren eigene Handlungsfähigkeit wieder herstellen.</a:t>
            </a:r>
          </a:p>
          <a:p>
            <a:pPr marL="177800" indent="-177800" defTabSz="457200" fontAlgn="base">
              <a:spcBef>
                <a:spcPts val="300"/>
              </a:spcBef>
              <a:spcAft>
                <a:spcPts val="300"/>
              </a:spcAft>
              <a:tabLst>
                <a:tab pos="177800" algn="l"/>
              </a:tabLst>
              <a:defRPr/>
            </a:pPr>
            <a:r>
              <a:rPr lang="de-DE" dirty="0">
                <a:solidFill>
                  <a:prstClr val="black"/>
                </a:solidFill>
                <a:latin typeface="Arial" charset="0"/>
                <a:ea typeface="ＭＳ Ｐゴシック" charset="-128"/>
              </a:rPr>
              <a:t> </a:t>
            </a:r>
            <a:endParaRPr lang="de-CH" dirty="0">
              <a:solidFill>
                <a:prstClr val="black"/>
              </a:solidFill>
              <a:latin typeface="Arial" charset="0"/>
              <a:ea typeface="ＭＳ Ｐゴシック" charset="-128"/>
            </a:endParaRPr>
          </a:p>
          <a:p>
            <a:pPr defTabSz="457200" fontAlgn="base">
              <a:spcBef>
                <a:spcPct val="60000"/>
              </a:spcBef>
              <a:spcAft>
                <a:spcPct val="0"/>
              </a:spcAft>
              <a:defRPr/>
            </a:pPr>
            <a:endParaRPr lang="de-CH" dirty="0">
              <a:solidFill>
                <a:prstClr val="black"/>
              </a:solidFill>
              <a:latin typeface="Arial" charset="0"/>
              <a:ea typeface="ＭＳ Ｐゴシック" charset="-128"/>
            </a:endParaRPr>
          </a:p>
          <a:p>
            <a:pPr marL="177800" indent="-177800" defTabSz="457200" fontAlgn="base">
              <a:spcBef>
                <a:spcPts val="300"/>
              </a:spcBef>
              <a:spcAft>
                <a:spcPts val="300"/>
              </a:spcAft>
              <a:tabLst>
                <a:tab pos="177800" algn="l"/>
              </a:tabLst>
              <a:defRPr/>
            </a:pPr>
            <a:r>
              <a:rPr lang="de-DE" dirty="0">
                <a:solidFill>
                  <a:prstClr val="black"/>
                </a:solidFill>
                <a:latin typeface="Arial" charset="0"/>
                <a:ea typeface="ＭＳ Ｐゴシック" charset="-128"/>
              </a:rPr>
              <a:t> </a:t>
            </a:r>
          </a:p>
        </p:txBody>
      </p:sp>
      <p:pic>
        <p:nvPicPr>
          <p:cNvPr id="4" name="Grafik 3" descr="KIT Logo.jpg">
            <a:extLst>
              <a:ext uri="{FF2B5EF4-FFF2-40B4-BE49-F238E27FC236}">
                <a16:creationId xmlns:a16="http://schemas.microsoft.com/office/drawing/2014/main" id="{D9412B54-06B9-4E81-85D5-1CBE7F68D2C3}"/>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pic>
        <p:nvPicPr>
          <p:cNvPr id="5" name="Grafik 4">
            <a:extLst>
              <a:ext uri="{FF2B5EF4-FFF2-40B4-BE49-F238E27FC236}">
                <a16:creationId xmlns:a16="http://schemas.microsoft.com/office/drawing/2014/main" id="{2D22D1EC-F63F-4505-8971-8A125C60AA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155" y="5085184"/>
            <a:ext cx="2232248" cy="1674186"/>
          </a:xfrm>
          <a:prstGeom prst="rect">
            <a:avLst/>
          </a:prstGeom>
        </p:spPr>
      </p:pic>
      <p:sp>
        <p:nvSpPr>
          <p:cNvPr id="6" name="Rechteck 5">
            <a:extLst>
              <a:ext uri="{FF2B5EF4-FFF2-40B4-BE49-F238E27FC236}">
                <a16:creationId xmlns:a16="http://schemas.microsoft.com/office/drawing/2014/main" id="{C26EF233-F7C1-4CFB-8079-35FDB722C7AC}"/>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sp>
        <p:nvSpPr>
          <p:cNvPr id="8" name="Textfeld 7">
            <a:extLst>
              <a:ext uri="{FF2B5EF4-FFF2-40B4-BE49-F238E27FC236}">
                <a16:creationId xmlns:a16="http://schemas.microsoft.com/office/drawing/2014/main" id="{F8435729-4F19-4F8E-AABC-1A6736D3B4EA}"/>
              </a:ext>
            </a:extLst>
          </p:cNvPr>
          <p:cNvSpPr txBox="1"/>
          <p:nvPr/>
        </p:nvSpPr>
        <p:spPr>
          <a:xfrm>
            <a:off x="2279576" y="5491884"/>
            <a:ext cx="6624736" cy="400110"/>
          </a:xfrm>
          <a:prstGeom prst="rect">
            <a:avLst/>
          </a:prstGeom>
          <a:noFill/>
        </p:spPr>
        <p:txBody>
          <a:bodyPr wrap="square">
            <a:spAutoFit/>
          </a:bodyPr>
          <a:lstStyle/>
          <a:p>
            <a:pPr defTabSz="457200" fontAlgn="base">
              <a:spcBef>
                <a:spcPct val="60000"/>
              </a:spcBef>
              <a:spcAft>
                <a:spcPct val="0"/>
              </a:spcAft>
              <a:defRPr/>
            </a:pPr>
            <a:r>
              <a:rPr lang="de-CH" sz="2000" b="1" dirty="0">
                <a:solidFill>
                  <a:srgbClr val="FF0000"/>
                </a:solidFill>
                <a:latin typeface="Calibri"/>
                <a:ea typeface="ＭＳ Ｐゴシック" charset="-128"/>
              </a:rPr>
              <a:t>Nicht für Betroffene – sondern mit den Betroffenen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981200" y="381000"/>
            <a:ext cx="6477000" cy="1143000"/>
          </a:xfrm>
          <a:ln/>
        </p:spPr>
        <p:txBody>
          <a:bodyPr/>
          <a:lstStyle/>
          <a:p>
            <a:pPr algn="l" eaLnBrk="1" hangingPunct="1"/>
            <a:r>
              <a:rPr lang="de-CH" sz="2000" dirty="0">
                <a:latin typeface="Arial" charset="0"/>
                <a:ea typeface="ＭＳ Ｐゴシック" pitchFamily="34" charset="-128"/>
                <a:cs typeface="Arial" charset="0"/>
              </a:rPr>
              <a:t>	 </a:t>
            </a:r>
            <a:r>
              <a:rPr lang="de-CH" sz="2800" b="1" dirty="0">
                <a:ea typeface="ＭＳ Ｐゴシック" pitchFamily="34" charset="-128"/>
                <a:cs typeface="Arial" charset="0"/>
              </a:rPr>
              <a:t>Einsatzspektrum</a:t>
            </a:r>
            <a:endParaRPr lang="de-DE" sz="2800" b="1" dirty="0">
              <a:ea typeface="ＭＳ Ｐゴシック" pitchFamily="34" charset="-128"/>
              <a:cs typeface="Arial" charset="0"/>
            </a:endParaRPr>
          </a:p>
        </p:txBody>
      </p:sp>
      <p:sp>
        <p:nvSpPr>
          <p:cNvPr id="30723" name="Textfeld 6"/>
          <p:cNvSpPr txBox="1">
            <a:spLocks noChangeArrowheads="1"/>
          </p:cNvSpPr>
          <p:nvPr/>
        </p:nvSpPr>
        <p:spPr bwMode="auto">
          <a:xfrm>
            <a:off x="1990726" y="1714500"/>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tabLst>
                <a:tab pos="177800" algn="l"/>
              </a:tabLst>
              <a:defRPr>
                <a:solidFill>
                  <a:schemeClr val="tx1"/>
                </a:solidFill>
                <a:latin typeface="Arial" charset="0"/>
                <a:ea typeface="ＭＳ Ｐゴシック" pitchFamily="34" charset="-128"/>
              </a:defRPr>
            </a:lvl1pPr>
            <a:lvl2pPr marL="742950" indent="-285750" eaLnBrk="0" hangingPunct="0">
              <a:tabLst>
                <a:tab pos="177800" algn="l"/>
              </a:tabLst>
              <a:defRPr>
                <a:solidFill>
                  <a:schemeClr val="tx1"/>
                </a:solidFill>
                <a:latin typeface="Arial" charset="0"/>
                <a:ea typeface="ＭＳ Ｐゴシック" pitchFamily="34" charset="-128"/>
              </a:defRPr>
            </a:lvl2pPr>
            <a:lvl3pPr marL="1143000" indent="-228600" eaLnBrk="0" hangingPunct="0">
              <a:tabLst>
                <a:tab pos="177800" algn="l"/>
              </a:tabLst>
              <a:defRPr>
                <a:solidFill>
                  <a:schemeClr val="tx1"/>
                </a:solidFill>
                <a:latin typeface="Arial" charset="0"/>
                <a:ea typeface="ＭＳ Ｐゴシック" pitchFamily="34" charset="-128"/>
              </a:defRPr>
            </a:lvl3pPr>
            <a:lvl4pPr marL="1600200" indent="-228600" eaLnBrk="0" hangingPunct="0">
              <a:tabLst>
                <a:tab pos="177800" algn="l"/>
              </a:tabLst>
              <a:defRPr>
                <a:solidFill>
                  <a:schemeClr val="tx1"/>
                </a:solidFill>
                <a:latin typeface="Arial" charset="0"/>
                <a:ea typeface="ＭＳ Ｐゴシック" pitchFamily="34" charset="-128"/>
              </a:defRPr>
            </a:lvl4pPr>
            <a:lvl5pPr marL="2057400" indent="-228600" eaLnBrk="0" hangingPunct="0">
              <a:tabLst>
                <a:tab pos="177800" algn="l"/>
              </a:tabLst>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9pPr>
          </a:lstStyle>
          <a:p>
            <a:pPr defTabSz="457200" eaLnBrk="1" fontAlgn="base" hangingPunct="1">
              <a:spcBef>
                <a:spcPts val="300"/>
              </a:spcBef>
              <a:spcAft>
                <a:spcPts val="300"/>
              </a:spcAft>
            </a:pPr>
            <a:r>
              <a:rPr lang="de-DE">
                <a:solidFill>
                  <a:prstClr val="black"/>
                </a:solidFill>
              </a:rPr>
              <a:t> </a:t>
            </a:r>
          </a:p>
        </p:txBody>
      </p:sp>
      <p:sp>
        <p:nvSpPr>
          <p:cNvPr id="30724" name="Rechteck 6"/>
          <p:cNvSpPr>
            <a:spLocks noChangeArrowheads="1"/>
          </p:cNvSpPr>
          <p:nvPr/>
        </p:nvSpPr>
        <p:spPr bwMode="auto">
          <a:xfrm>
            <a:off x="2481302" y="1121037"/>
            <a:ext cx="606297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Überbringen von Todesnachrichten (mit Polizei).</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Plötzlicher Tod eines Angehörigen (AGT).</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Suizid und Suizidandrohung.</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Häusliche Gewalt / Gewaltverbrechen.</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Psychiatrischer Notfall / psychische Krise.</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Plötzlicher Kindstod / perinataler Kindstod.</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Arbeitsunfall / Verkehrsunfall.</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Raubüberfall / Straftaten.</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Todesfälle im „öffentlichen Raum“.</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Mord/Mordversuch.</a:t>
            </a:r>
          </a:p>
          <a:p>
            <a:pPr marL="266700" indent="-266700" defTabSz="457200" fontAlgn="base">
              <a:spcBef>
                <a:spcPct val="50000"/>
              </a:spcBef>
              <a:spcAft>
                <a:spcPct val="0"/>
              </a:spcAft>
              <a:buFont typeface="Arial" charset="0"/>
              <a:buChar char="•"/>
            </a:pPr>
            <a:r>
              <a:rPr lang="de-CH" sz="2000" dirty="0">
                <a:solidFill>
                  <a:prstClr val="black"/>
                </a:solidFill>
                <a:latin typeface="Calibri"/>
                <a:ea typeface="ＭＳ Ｐゴシック" pitchFamily="34" charset="-128"/>
              </a:rPr>
              <a:t>Krisen in Schulen.</a:t>
            </a:r>
          </a:p>
        </p:txBody>
      </p:sp>
      <p:pic>
        <p:nvPicPr>
          <p:cNvPr id="7" name="Grafik 6" descr="KIT Logo.jpg">
            <a:extLst>
              <a:ext uri="{FF2B5EF4-FFF2-40B4-BE49-F238E27FC236}">
                <a16:creationId xmlns:a16="http://schemas.microsoft.com/office/drawing/2014/main" id="{C7F87FAD-62E8-46CD-970A-0F42B55CA26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88640"/>
            <a:ext cx="928662" cy="936104"/>
          </a:xfrm>
          <a:prstGeom prst="rect">
            <a:avLst/>
          </a:prstGeom>
          <a:noFill/>
        </p:spPr>
      </p:pic>
      <p:sp>
        <p:nvSpPr>
          <p:cNvPr id="8" name="Rechteck 7">
            <a:extLst>
              <a:ext uri="{FF2B5EF4-FFF2-40B4-BE49-F238E27FC236}">
                <a16:creationId xmlns:a16="http://schemas.microsoft.com/office/drawing/2014/main" id="{D0FC0E76-96B5-40C7-88C6-B23AE207C52B}"/>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pic>
        <p:nvPicPr>
          <p:cNvPr id="2050" name="Picture 2" descr="null">
            <a:extLst>
              <a:ext uri="{FF2B5EF4-FFF2-40B4-BE49-F238E27FC236}">
                <a16:creationId xmlns:a16="http://schemas.microsoft.com/office/drawing/2014/main" id="{F3266C92-7B37-441B-66B5-165BEE1B9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4431999"/>
            <a:ext cx="2843808" cy="189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1"/>
          <p:cNvSpPr>
            <a:spLocks noGrp="1"/>
          </p:cNvSpPr>
          <p:nvPr>
            <p:ph type="title"/>
          </p:nvPr>
        </p:nvSpPr>
        <p:spPr>
          <a:xfrm>
            <a:off x="1981200" y="381000"/>
            <a:ext cx="6477000" cy="1143000"/>
          </a:xfrm>
          <a:ln/>
        </p:spPr>
        <p:txBody>
          <a:bodyPr/>
          <a:lstStyle/>
          <a:p>
            <a:pPr algn="l" eaLnBrk="1" hangingPunct="1"/>
            <a:r>
              <a:rPr lang="de-CH" sz="2800" dirty="0">
                <a:latin typeface="+mn-lt"/>
                <a:ea typeface="ＭＳ Ｐゴシック" pitchFamily="34" charset="-128"/>
                <a:cs typeface="Arial" charset="0"/>
              </a:rPr>
              <a:t>	 </a:t>
            </a:r>
            <a:r>
              <a:rPr lang="de-CH" sz="2800" b="1" dirty="0">
                <a:latin typeface="+mn-lt"/>
                <a:ea typeface="ＭＳ Ｐゴシック" pitchFamily="34" charset="-128"/>
                <a:cs typeface="Arial" charset="0"/>
              </a:rPr>
              <a:t>KIT – für wen?</a:t>
            </a:r>
            <a:endParaRPr lang="de-DE" sz="2800" b="1" dirty="0">
              <a:latin typeface="+mn-lt"/>
              <a:ea typeface="ＭＳ Ｐゴシック" pitchFamily="34" charset="-128"/>
              <a:cs typeface="Arial" charset="0"/>
            </a:endParaRPr>
          </a:p>
        </p:txBody>
      </p:sp>
      <p:sp>
        <p:nvSpPr>
          <p:cNvPr id="4100" name="Textfeld 6"/>
          <p:cNvSpPr txBox="1">
            <a:spLocks noChangeArrowheads="1"/>
          </p:cNvSpPr>
          <p:nvPr/>
        </p:nvSpPr>
        <p:spPr bwMode="auto">
          <a:xfrm>
            <a:off x="1990726" y="1714500"/>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tabLst>
                <a:tab pos="177800" algn="l"/>
              </a:tabLst>
              <a:defRPr>
                <a:solidFill>
                  <a:schemeClr val="tx1"/>
                </a:solidFill>
                <a:latin typeface="Arial" charset="0"/>
                <a:ea typeface="ＭＳ Ｐゴシック" pitchFamily="34" charset="-128"/>
              </a:defRPr>
            </a:lvl1pPr>
            <a:lvl2pPr marL="742950" indent="-285750" eaLnBrk="0" hangingPunct="0">
              <a:tabLst>
                <a:tab pos="177800" algn="l"/>
              </a:tabLst>
              <a:defRPr>
                <a:solidFill>
                  <a:schemeClr val="tx1"/>
                </a:solidFill>
                <a:latin typeface="Arial" charset="0"/>
                <a:ea typeface="ＭＳ Ｐゴシック" pitchFamily="34" charset="-128"/>
              </a:defRPr>
            </a:lvl2pPr>
            <a:lvl3pPr marL="1143000" indent="-228600" eaLnBrk="0" hangingPunct="0">
              <a:tabLst>
                <a:tab pos="177800" algn="l"/>
              </a:tabLst>
              <a:defRPr>
                <a:solidFill>
                  <a:schemeClr val="tx1"/>
                </a:solidFill>
                <a:latin typeface="Arial" charset="0"/>
                <a:ea typeface="ＭＳ Ｐゴシック" pitchFamily="34" charset="-128"/>
              </a:defRPr>
            </a:lvl3pPr>
            <a:lvl4pPr marL="1600200" indent="-228600" eaLnBrk="0" hangingPunct="0">
              <a:tabLst>
                <a:tab pos="177800" algn="l"/>
              </a:tabLst>
              <a:defRPr>
                <a:solidFill>
                  <a:schemeClr val="tx1"/>
                </a:solidFill>
                <a:latin typeface="Arial" charset="0"/>
                <a:ea typeface="ＭＳ Ｐゴシック" pitchFamily="34" charset="-128"/>
              </a:defRPr>
            </a:lvl4pPr>
            <a:lvl5pPr marL="2057400" indent="-228600" eaLnBrk="0" hangingPunct="0">
              <a:tabLst>
                <a:tab pos="177800" algn="l"/>
              </a:tabLst>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tabLst>
                <a:tab pos="177800" algn="l"/>
              </a:tabLst>
              <a:defRPr>
                <a:solidFill>
                  <a:schemeClr val="tx1"/>
                </a:solidFill>
                <a:latin typeface="Arial" charset="0"/>
                <a:ea typeface="ＭＳ Ｐゴシック" pitchFamily="34" charset="-128"/>
              </a:defRPr>
            </a:lvl9pPr>
          </a:lstStyle>
          <a:p>
            <a:pPr defTabSz="457200" eaLnBrk="1" fontAlgn="base" hangingPunct="1">
              <a:spcBef>
                <a:spcPts val="300"/>
              </a:spcBef>
              <a:spcAft>
                <a:spcPts val="300"/>
              </a:spcAft>
            </a:pPr>
            <a:r>
              <a:rPr lang="de-DE">
                <a:solidFill>
                  <a:prstClr val="black"/>
                </a:solidFill>
              </a:rPr>
              <a:t> </a:t>
            </a:r>
          </a:p>
        </p:txBody>
      </p:sp>
      <p:sp>
        <p:nvSpPr>
          <p:cNvPr id="4101" name="Rechteck 6"/>
          <p:cNvSpPr>
            <a:spLocks noChangeArrowheads="1"/>
          </p:cNvSpPr>
          <p:nvPr/>
        </p:nvSpPr>
        <p:spPr bwMode="auto">
          <a:xfrm>
            <a:off x="2481302" y="1351508"/>
            <a:ext cx="5558914"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6700" indent="-266700" defTabSz="457200" fontAlgn="base">
              <a:spcBef>
                <a:spcPct val="60000"/>
              </a:spcBef>
              <a:spcAft>
                <a:spcPct val="0"/>
              </a:spcAft>
            </a:pPr>
            <a:r>
              <a:rPr lang="de-CH" sz="2000" b="1" dirty="0">
                <a:solidFill>
                  <a:prstClr val="black"/>
                </a:solidFill>
                <a:latin typeface="Calibri"/>
                <a:ea typeface="ＭＳ Ｐゴシック" pitchFamily="34" charset="-128"/>
              </a:rPr>
              <a:t>Direkt Betroffene</a:t>
            </a:r>
          </a:p>
          <a:p>
            <a:pPr marL="266700" indent="-266700" defTabSz="457200" fontAlgn="base">
              <a:spcBef>
                <a:spcPct val="60000"/>
              </a:spcBef>
              <a:spcAft>
                <a:spcPct val="0"/>
              </a:spcAft>
              <a:buFont typeface="Arial" charset="0"/>
              <a:buChar char="•"/>
            </a:pPr>
            <a:r>
              <a:rPr lang="de-CH" sz="2000" dirty="0">
                <a:solidFill>
                  <a:prstClr val="black"/>
                </a:solidFill>
                <a:latin typeface="Calibri"/>
                <a:ea typeface="ＭＳ Ｐゴシック" pitchFamily="34" charset="-128"/>
              </a:rPr>
              <a:t>Verletzte.</a:t>
            </a:r>
          </a:p>
          <a:p>
            <a:pPr marL="266700" indent="-266700" defTabSz="457200" fontAlgn="base">
              <a:spcBef>
                <a:spcPct val="60000"/>
              </a:spcBef>
              <a:spcAft>
                <a:spcPct val="0"/>
              </a:spcAft>
              <a:buFont typeface="Arial" charset="0"/>
              <a:buChar char="•"/>
            </a:pPr>
            <a:r>
              <a:rPr lang="de-CH" sz="2000" dirty="0">
                <a:solidFill>
                  <a:prstClr val="black"/>
                </a:solidFill>
                <a:latin typeface="Calibri"/>
                <a:ea typeface="ＭＳ Ｐゴシック" pitchFamily="34" charset="-128"/>
              </a:rPr>
              <a:t>Unverletzte Überlebende.</a:t>
            </a:r>
          </a:p>
          <a:p>
            <a:pPr marL="266700" indent="-266700" defTabSz="457200" fontAlgn="base">
              <a:spcBef>
                <a:spcPct val="60000"/>
              </a:spcBef>
              <a:spcAft>
                <a:spcPct val="0"/>
              </a:spcAft>
              <a:buFont typeface="Arial" charset="0"/>
              <a:buChar char="•"/>
            </a:pPr>
            <a:r>
              <a:rPr lang="de-CH" sz="2000" dirty="0">
                <a:solidFill>
                  <a:prstClr val="black"/>
                </a:solidFill>
                <a:latin typeface="Calibri"/>
                <a:ea typeface="ＭＳ Ｐゴシック" pitchFamily="34" charset="-128"/>
              </a:rPr>
              <a:t>KollegInnen und MitarbeiterInnen.</a:t>
            </a:r>
          </a:p>
          <a:p>
            <a:pPr marL="266700" indent="-266700" defTabSz="457200" fontAlgn="base">
              <a:spcBef>
                <a:spcPct val="60000"/>
              </a:spcBef>
              <a:spcAft>
                <a:spcPct val="0"/>
              </a:spcAft>
              <a:buFont typeface="Arial" charset="0"/>
              <a:buChar char="•"/>
            </a:pPr>
            <a:r>
              <a:rPr lang="de-CH" sz="2000" dirty="0">
                <a:solidFill>
                  <a:prstClr val="black"/>
                </a:solidFill>
                <a:latin typeface="Calibri"/>
                <a:ea typeface="ＭＳ Ｐゴシック" pitchFamily="34" charset="-128"/>
              </a:rPr>
              <a:t>Eltern, Kinder, Freunde, Familienangehörige.</a:t>
            </a:r>
          </a:p>
          <a:p>
            <a:pPr marL="266700" indent="-266700" defTabSz="457200" fontAlgn="base">
              <a:spcBef>
                <a:spcPct val="60000"/>
              </a:spcBef>
              <a:spcAft>
                <a:spcPct val="0"/>
              </a:spcAft>
              <a:buFont typeface="Arial" charset="0"/>
              <a:buChar char="•"/>
            </a:pPr>
            <a:r>
              <a:rPr lang="de-CH" sz="2000" dirty="0">
                <a:solidFill>
                  <a:prstClr val="black"/>
                </a:solidFill>
                <a:latin typeface="Calibri"/>
                <a:ea typeface="ＭＳ Ｐゴシック" pitchFamily="34" charset="-128"/>
              </a:rPr>
              <a:t>Schulen (Lehrpersonen, MitschülerInnen).</a:t>
            </a:r>
          </a:p>
          <a:p>
            <a:pPr marL="266700" indent="-266700" defTabSz="457200" fontAlgn="base">
              <a:spcBef>
                <a:spcPct val="60000"/>
              </a:spcBef>
              <a:spcAft>
                <a:spcPct val="0"/>
              </a:spcAft>
              <a:buFont typeface="Arial" charset="0"/>
              <a:buChar char="•"/>
            </a:pPr>
            <a:r>
              <a:rPr lang="de-CH" sz="2000" dirty="0">
                <a:solidFill>
                  <a:prstClr val="black"/>
                </a:solidFill>
                <a:latin typeface="Calibri"/>
                <a:ea typeface="ＭＳ Ｐゴシック" pitchFamily="34" charset="-128"/>
              </a:rPr>
              <a:t>Zeugen und Zeuginnen.</a:t>
            </a:r>
          </a:p>
          <a:p>
            <a:pPr marL="266700" indent="-266700" defTabSz="457200" fontAlgn="base">
              <a:spcBef>
                <a:spcPct val="60000"/>
              </a:spcBef>
              <a:spcAft>
                <a:spcPct val="0"/>
              </a:spcAft>
              <a:buFont typeface="Arial" charset="0"/>
              <a:buChar char="•"/>
            </a:pPr>
            <a:r>
              <a:rPr lang="de-CH" sz="2000" dirty="0">
                <a:solidFill>
                  <a:prstClr val="black"/>
                </a:solidFill>
                <a:latin typeface="Calibri"/>
                <a:ea typeface="ＭＳ Ｐゴシック" pitchFamily="34" charset="-128"/>
              </a:rPr>
              <a:t>Einsatzkräfte.</a:t>
            </a:r>
          </a:p>
        </p:txBody>
      </p:sp>
      <p:pic>
        <p:nvPicPr>
          <p:cNvPr id="6" name="Grafik 5" descr="KIT Logo.jpg">
            <a:extLst>
              <a:ext uri="{FF2B5EF4-FFF2-40B4-BE49-F238E27FC236}">
                <a16:creationId xmlns:a16="http://schemas.microsoft.com/office/drawing/2014/main" id="{A0F5B9B2-0403-4709-8A03-D9D25F3B919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sp>
        <p:nvSpPr>
          <p:cNvPr id="7" name="Rechteck 6">
            <a:extLst>
              <a:ext uri="{FF2B5EF4-FFF2-40B4-BE49-F238E27FC236}">
                <a16:creationId xmlns:a16="http://schemas.microsoft.com/office/drawing/2014/main" id="{AE79CBFF-63F3-4086-A668-2D837848B5A1}"/>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pic>
        <p:nvPicPr>
          <p:cNvPr id="3074" name="Picture 2" descr="null">
            <a:extLst>
              <a:ext uri="{FF2B5EF4-FFF2-40B4-BE49-F238E27FC236}">
                <a16:creationId xmlns:a16="http://schemas.microsoft.com/office/drawing/2014/main" id="{786B278D-4435-AFC8-D7F1-D626F7415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048" y="4422476"/>
            <a:ext cx="3727428" cy="2054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9576" y="692696"/>
            <a:ext cx="8229600" cy="1143000"/>
          </a:xfrm>
        </p:spPr>
        <p:txBody>
          <a:bodyPr/>
          <a:lstStyle/>
          <a:p>
            <a:pPr algn="l"/>
            <a:r>
              <a:rPr lang="de-DE" sz="2000" b="1" dirty="0">
                <a:cs typeface="Arial" panose="020B0604020202020204" pitchFamily="34" charset="0"/>
              </a:rPr>
              <a:t>	</a:t>
            </a:r>
            <a:r>
              <a:rPr lang="de-DE" sz="3200" b="1" dirty="0">
                <a:cs typeface="Arial" panose="020B0604020202020204" pitchFamily="34" charset="0"/>
              </a:rPr>
              <a:t>Aufgebot</a:t>
            </a:r>
            <a:endParaRPr lang="de-CH" sz="3200" b="1" dirty="0">
              <a:cs typeface="Arial" panose="020B0604020202020204" pitchFamily="34" charset="0"/>
            </a:endParaRPr>
          </a:p>
        </p:txBody>
      </p:sp>
      <p:sp>
        <p:nvSpPr>
          <p:cNvPr id="3" name="Rechteck 2"/>
          <p:cNvSpPr/>
          <p:nvPr/>
        </p:nvSpPr>
        <p:spPr>
          <a:xfrm>
            <a:off x="2704000" y="1698862"/>
            <a:ext cx="7202000" cy="2246769"/>
          </a:xfrm>
          <a:prstGeom prst="rect">
            <a:avLst/>
          </a:prstGeom>
        </p:spPr>
        <p:txBody>
          <a:bodyPr wrap="square">
            <a:spAutoFit/>
          </a:bodyPr>
          <a:lstStyle/>
          <a:p>
            <a:pPr marL="285750" indent="-285750" defTabSz="457200" fontAlgn="base">
              <a:spcBef>
                <a:spcPct val="0"/>
              </a:spcBef>
              <a:spcAft>
                <a:spcPct val="0"/>
              </a:spcAft>
              <a:buFont typeface="Arial" panose="020B0604020202020204" pitchFamily="34" charset="0"/>
              <a:buChar char="•"/>
            </a:pPr>
            <a:r>
              <a:rPr lang="de-CH" altLang="de-DE" sz="2000" dirty="0">
                <a:solidFill>
                  <a:prstClr val="black"/>
                </a:solidFill>
                <a:latin typeface="Calibri"/>
                <a:ea typeface="ＭＳ Ｐゴシック" pitchFamily="34" charset="-128"/>
              </a:rPr>
              <a:t> I. d. R. durch Polizei.</a:t>
            </a:r>
            <a:endParaRPr lang="de-DE" altLang="de-DE" sz="2000" b="1" dirty="0">
              <a:solidFill>
                <a:prstClr val="black"/>
              </a:solidFill>
              <a:latin typeface="Calibri"/>
              <a:ea typeface="ＭＳ Ｐゴシック" pitchFamily="34" charset="-128"/>
            </a:endParaRPr>
          </a:p>
          <a:p>
            <a:pPr defTabSz="457200" fontAlgn="base">
              <a:spcBef>
                <a:spcPct val="0"/>
              </a:spcBef>
              <a:spcAft>
                <a:spcPct val="0"/>
              </a:spcAft>
            </a:pPr>
            <a:endParaRPr lang="de-CH" altLang="de-DE" sz="2000" b="1" dirty="0">
              <a:solidFill>
                <a:prstClr val="black"/>
              </a:solidFill>
              <a:latin typeface="Calibri"/>
              <a:ea typeface="ＭＳ Ｐゴシック" pitchFamily="34" charset="-128"/>
            </a:endParaRPr>
          </a:p>
          <a:p>
            <a:pPr marL="342900" indent="-342900" defTabSz="457200" fontAlgn="base">
              <a:spcBef>
                <a:spcPct val="0"/>
              </a:spcBef>
              <a:spcAft>
                <a:spcPct val="0"/>
              </a:spcAft>
              <a:buFont typeface="Arial" panose="020B0604020202020204" pitchFamily="34" charset="0"/>
              <a:buChar char="•"/>
            </a:pPr>
            <a:r>
              <a:rPr lang="de-CH" altLang="de-DE" sz="2000" dirty="0">
                <a:solidFill>
                  <a:prstClr val="black"/>
                </a:solidFill>
                <a:latin typeface="Calibri"/>
                <a:ea typeface="ＭＳ Ｐゴシック" pitchFamily="34" charset="-128"/>
              </a:rPr>
              <a:t>Es besteht ein Pikettdienst </a:t>
            </a:r>
          </a:p>
          <a:p>
            <a:pPr defTabSz="457200" fontAlgn="base">
              <a:spcBef>
                <a:spcPct val="0"/>
              </a:spcBef>
              <a:spcAft>
                <a:spcPct val="0"/>
              </a:spcAft>
            </a:pPr>
            <a:r>
              <a:rPr lang="de-CH" altLang="de-DE" sz="2000" dirty="0">
                <a:solidFill>
                  <a:prstClr val="black"/>
                </a:solidFill>
                <a:latin typeface="Calibri"/>
                <a:ea typeface="ＭＳ Ｐゴシック" pitchFamily="34" charset="-128"/>
              </a:rPr>
              <a:t>     rund um die Uhr (Pager, Handy).</a:t>
            </a:r>
          </a:p>
          <a:p>
            <a:pPr defTabSz="457200" fontAlgn="base">
              <a:spcBef>
                <a:spcPct val="0"/>
              </a:spcBef>
              <a:spcAft>
                <a:spcPct val="0"/>
              </a:spcAft>
            </a:pPr>
            <a:endParaRPr lang="de-CH" altLang="de-DE" sz="2000" dirty="0">
              <a:solidFill>
                <a:prstClr val="black"/>
              </a:solidFill>
              <a:latin typeface="Calibri"/>
              <a:ea typeface="ＭＳ Ｐゴシック" pitchFamily="34" charset="-128"/>
            </a:endParaRPr>
          </a:p>
          <a:p>
            <a:pPr marL="342900" indent="-342900" defTabSz="457200" fontAlgn="base">
              <a:spcBef>
                <a:spcPct val="0"/>
              </a:spcBef>
              <a:spcAft>
                <a:spcPct val="0"/>
              </a:spcAft>
              <a:buFont typeface="Arial" panose="020B0604020202020204" pitchFamily="34" charset="0"/>
              <a:buChar char="•"/>
            </a:pPr>
            <a:r>
              <a:rPr lang="de-CH" altLang="de-DE" sz="2000" dirty="0">
                <a:solidFill>
                  <a:prstClr val="black"/>
                </a:solidFill>
                <a:latin typeface="Calibri"/>
                <a:ea typeface="ＭＳ Ｐゴシック" pitchFamily="34" charset="-128"/>
              </a:rPr>
              <a:t>Wenn kein Notfall vorliegt: </a:t>
            </a:r>
            <a:br>
              <a:rPr lang="de-CH" altLang="de-DE" sz="2000" dirty="0">
                <a:solidFill>
                  <a:prstClr val="black"/>
                </a:solidFill>
                <a:latin typeface="Calibri"/>
                <a:ea typeface="ＭＳ Ｐゴシック" pitchFamily="34" charset="-128"/>
              </a:rPr>
            </a:br>
            <a:r>
              <a:rPr lang="de-CH" altLang="de-DE" sz="2000" dirty="0">
                <a:solidFill>
                  <a:prstClr val="black"/>
                </a:solidFill>
                <a:latin typeface="Calibri"/>
                <a:ea typeface="ＭＳ Ｐゴシック" pitchFamily="34" charset="-128"/>
              </a:rPr>
              <a:t>Telefondienst KIT-Sekretariat. </a:t>
            </a:r>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6577" y="4667657"/>
            <a:ext cx="2363755" cy="1772816"/>
          </a:xfrm>
          <a:prstGeom prst="rect">
            <a:avLst/>
          </a:prstGeom>
        </p:spPr>
      </p:pic>
      <p:pic>
        <p:nvPicPr>
          <p:cNvPr id="5" name="Grafik 4" descr="KIT Logo.jpg">
            <a:extLst>
              <a:ext uri="{FF2B5EF4-FFF2-40B4-BE49-F238E27FC236}">
                <a16:creationId xmlns:a16="http://schemas.microsoft.com/office/drawing/2014/main" id="{6FBBC21A-C956-4AEC-9895-9FF01C09F5BA}"/>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sp>
        <p:nvSpPr>
          <p:cNvPr id="6" name="Rechteck 5">
            <a:extLst>
              <a:ext uri="{FF2B5EF4-FFF2-40B4-BE49-F238E27FC236}">
                <a16:creationId xmlns:a16="http://schemas.microsoft.com/office/drawing/2014/main" id="{B1B99E0F-32AB-45C3-ADFC-DA65197E90DB}"/>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spTree>
    <p:extLst>
      <p:ext uri="{BB962C8B-B14F-4D97-AF65-F5344CB8AC3E}">
        <p14:creationId xmlns:p14="http://schemas.microsoft.com/office/powerpoint/2010/main" val="4048837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ln/>
        </p:spPr>
        <p:txBody>
          <a:bodyPr/>
          <a:lstStyle/>
          <a:p>
            <a:pPr algn="l"/>
            <a:r>
              <a:rPr lang="de-CH" sz="2000" b="1" dirty="0">
                <a:ea typeface="ＭＳ Ｐゴシック" pitchFamily="34" charset="-128"/>
                <a:cs typeface="Arial" charset="0"/>
              </a:rPr>
              <a:t>	</a:t>
            </a:r>
            <a:r>
              <a:rPr lang="de-CH" sz="3200" b="1" dirty="0">
                <a:ea typeface="ＭＳ Ｐゴシック" pitchFamily="34" charset="-128"/>
                <a:cs typeface="Arial" charset="0"/>
              </a:rPr>
              <a:t>Ereignisse</a:t>
            </a:r>
            <a:r>
              <a:rPr lang="de-CH" sz="3200" dirty="0">
                <a:ea typeface="ＭＳ Ｐゴシック" pitchFamily="34" charset="-128"/>
                <a:cs typeface="Arial" charset="0"/>
              </a:rPr>
              <a:t> </a:t>
            </a:r>
            <a:r>
              <a:rPr lang="de-CH" dirty="0">
                <a:ea typeface="ＭＳ Ｐゴシック" pitchFamily="34" charset="-128"/>
                <a:cs typeface="Arial" charset="0"/>
              </a:rPr>
              <a:t>       </a:t>
            </a:r>
            <a:endParaRPr lang="de-DE" dirty="0">
              <a:ea typeface="ＭＳ Ｐゴシック" pitchFamily="34" charset="-128"/>
              <a:cs typeface="Arial" charset="0"/>
            </a:endParaRPr>
          </a:p>
        </p:txBody>
      </p:sp>
      <p:graphicFrame>
        <p:nvGraphicFramePr>
          <p:cNvPr id="6" name="Inhaltsplatzhalter 5"/>
          <p:cNvGraphicFramePr>
            <a:graphicFrameLocks noGrp="1"/>
          </p:cNvGraphicFramePr>
          <p:nvPr>
            <p:ph sz="half" idx="4294967295"/>
          </p:nvPr>
        </p:nvGraphicFramePr>
        <p:xfrm flipV="1">
          <a:off x="9053514" y="6132514"/>
          <a:ext cx="1614487" cy="539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fik 4" descr="KIT Logo.jpg">
            <a:extLst>
              <a:ext uri="{FF2B5EF4-FFF2-40B4-BE49-F238E27FC236}">
                <a16:creationId xmlns:a16="http://schemas.microsoft.com/office/drawing/2014/main" id="{6A389BF1-8C9B-4B60-B4E6-42F716EEC152}"/>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sp>
        <p:nvSpPr>
          <p:cNvPr id="8" name="Rechteck 7">
            <a:extLst>
              <a:ext uri="{FF2B5EF4-FFF2-40B4-BE49-F238E27FC236}">
                <a16:creationId xmlns:a16="http://schemas.microsoft.com/office/drawing/2014/main" id="{634D9E72-1B01-442D-85F9-2542F06229AC}"/>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graphicFrame>
        <p:nvGraphicFramePr>
          <p:cNvPr id="2" name="Diagramm 1">
            <a:extLst>
              <a:ext uri="{FF2B5EF4-FFF2-40B4-BE49-F238E27FC236}">
                <a16:creationId xmlns:a16="http://schemas.microsoft.com/office/drawing/2014/main" id="{00000000-0008-0000-0100-000004000000}"/>
              </a:ext>
            </a:extLst>
          </p:cNvPr>
          <p:cNvGraphicFramePr>
            <a:graphicFrameLocks/>
          </p:cNvGraphicFramePr>
          <p:nvPr/>
        </p:nvGraphicFramePr>
        <p:xfrm>
          <a:off x="2423592" y="1577976"/>
          <a:ext cx="7488832" cy="414420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ln/>
        </p:spPr>
        <p:txBody>
          <a:bodyPr/>
          <a:lstStyle/>
          <a:p>
            <a:pPr algn="l"/>
            <a:r>
              <a:rPr lang="de-CH" sz="3200" b="1" dirty="0">
                <a:ea typeface="ＭＳ Ｐゴシック" pitchFamily="34" charset="-128"/>
                <a:cs typeface="Arial" charset="0"/>
              </a:rPr>
              <a:t>	Uhrzeitenstatistik</a:t>
            </a:r>
            <a:endParaRPr lang="de-DE" sz="3200" b="1" dirty="0">
              <a:ea typeface="ＭＳ Ｐゴシック" pitchFamily="34" charset="-128"/>
              <a:cs typeface="Arial" charset="0"/>
            </a:endParaRPr>
          </a:p>
        </p:txBody>
      </p:sp>
      <p:pic>
        <p:nvPicPr>
          <p:cNvPr id="4" name="Grafik 3" descr="KIT Logo.jpg">
            <a:extLst>
              <a:ext uri="{FF2B5EF4-FFF2-40B4-BE49-F238E27FC236}">
                <a16:creationId xmlns:a16="http://schemas.microsoft.com/office/drawing/2014/main" id="{66B37EBF-8939-4518-BFCF-0F2F552E9F1E}"/>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graphicFrame>
        <p:nvGraphicFramePr>
          <p:cNvPr id="6" name="Diagramm 5">
            <a:extLst>
              <a:ext uri="{FF2B5EF4-FFF2-40B4-BE49-F238E27FC236}">
                <a16:creationId xmlns:a16="http://schemas.microsoft.com/office/drawing/2014/main" id="{00000000-0008-0000-0100-000003000000}"/>
              </a:ext>
            </a:extLst>
          </p:cNvPr>
          <p:cNvGraphicFramePr>
            <a:graphicFrameLocks/>
          </p:cNvGraphicFramePr>
          <p:nvPr/>
        </p:nvGraphicFramePr>
        <p:xfrm>
          <a:off x="2063552" y="1196752"/>
          <a:ext cx="8306779"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5" name="Rechteck 4">
            <a:extLst>
              <a:ext uri="{FF2B5EF4-FFF2-40B4-BE49-F238E27FC236}">
                <a16:creationId xmlns:a16="http://schemas.microsoft.com/office/drawing/2014/main" id="{BD3460B4-D13F-40BF-BA2F-4AB69D92F3FC}"/>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2025</a:t>
            </a:r>
          </a:p>
        </p:txBody>
      </p:sp>
      <p:graphicFrame>
        <p:nvGraphicFramePr>
          <p:cNvPr id="2" name="Diagramm 1">
            <a:extLst>
              <a:ext uri="{FF2B5EF4-FFF2-40B4-BE49-F238E27FC236}">
                <a16:creationId xmlns:a16="http://schemas.microsoft.com/office/drawing/2014/main" id="{00000000-0008-0000-0100-000003000000}"/>
              </a:ext>
            </a:extLst>
          </p:cNvPr>
          <p:cNvGraphicFramePr>
            <a:graphicFrameLocks/>
          </p:cNvGraphicFramePr>
          <p:nvPr/>
        </p:nvGraphicFramePr>
        <p:xfrm>
          <a:off x="2567610" y="1340768"/>
          <a:ext cx="7056783" cy="432048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8229600" cy="1391816"/>
          </a:xfrm>
        </p:spPr>
        <p:txBody>
          <a:bodyPr/>
          <a:lstStyle/>
          <a:p>
            <a:pPr algn="l"/>
            <a:br>
              <a:rPr lang="de-DE" dirty="0"/>
            </a:br>
            <a:br>
              <a:rPr lang="de-DE" dirty="0"/>
            </a:br>
            <a:br>
              <a:rPr lang="de-DE" sz="2000" dirty="0"/>
            </a:br>
            <a:br>
              <a:rPr lang="de-DE" sz="2000" dirty="0"/>
            </a:br>
            <a:endParaRPr lang="de-CH" sz="2000" dirty="0"/>
          </a:p>
        </p:txBody>
      </p:sp>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4027" y="4619587"/>
            <a:ext cx="2576304" cy="2060848"/>
          </a:xfrm>
          <a:prstGeom prst="rect">
            <a:avLst/>
          </a:prstGeom>
        </p:spPr>
      </p:pic>
      <p:pic>
        <p:nvPicPr>
          <p:cNvPr id="8" name="Grafik 7" descr="KIT Logo.jpg">
            <a:extLst>
              <a:ext uri="{FF2B5EF4-FFF2-40B4-BE49-F238E27FC236}">
                <a16:creationId xmlns:a16="http://schemas.microsoft.com/office/drawing/2014/main" id="{0BA7610E-8BFD-4942-8228-51FD80D7818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41669" y="177565"/>
            <a:ext cx="928662" cy="936104"/>
          </a:xfrm>
          <a:prstGeom prst="rect">
            <a:avLst/>
          </a:prstGeom>
          <a:noFill/>
        </p:spPr>
      </p:pic>
      <p:sp>
        <p:nvSpPr>
          <p:cNvPr id="3" name="Rechteck 2">
            <a:extLst>
              <a:ext uri="{FF2B5EF4-FFF2-40B4-BE49-F238E27FC236}">
                <a16:creationId xmlns:a16="http://schemas.microsoft.com/office/drawing/2014/main" id="{9245BD2A-3F6F-43E9-AD94-E6C91D11DBC0}"/>
              </a:ext>
            </a:extLst>
          </p:cNvPr>
          <p:cNvSpPr/>
          <p:nvPr/>
        </p:nvSpPr>
        <p:spPr>
          <a:xfrm>
            <a:off x="2481302" y="1412776"/>
            <a:ext cx="8229600" cy="40324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de-CH" dirty="0">
              <a:solidFill>
                <a:prstClr val="white"/>
              </a:solidFill>
              <a:latin typeface="Calibri"/>
            </a:endParaRPr>
          </a:p>
        </p:txBody>
      </p:sp>
      <p:sp>
        <p:nvSpPr>
          <p:cNvPr id="9" name="Rechteck 8">
            <a:extLst>
              <a:ext uri="{FF2B5EF4-FFF2-40B4-BE49-F238E27FC236}">
                <a16:creationId xmlns:a16="http://schemas.microsoft.com/office/drawing/2014/main" id="{6C188FDF-DA51-4DE6-BDAB-E94899CECFC7}"/>
              </a:ext>
            </a:extLst>
          </p:cNvPr>
          <p:cNvSpPr/>
          <p:nvPr/>
        </p:nvSpPr>
        <p:spPr>
          <a:xfrm>
            <a:off x="1509194" y="6517946"/>
            <a:ext cx="1944216" cy="332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de-CH" sz="900" dirty="0">
                <a:solidFill>
                  <a:prstClr val="black"/>
                </a:solidFill>
                <a:latin typeface="Calibri"/>
              </a:rPr>
              <a:t>© KIT Liechtenstein</a:t>
            </a:r>
          </a:p>
          <a:p>
            <a:pPr algn="ctr" defTabSz="457200" fontAlgn="base">
              <a:spcBef>
                <a:spcPct val="0"/>
              </a:spcBef>
              <a:spcAft>
                <a:spcPct val="0"/>
              </a:spcAft>
            </a:pPr>
            <a:r>
              <a:rPr lang="de-CH" sz="900" dirty="0">
                <a:solidFill>
                  <a:prstClr val="black"/>
                </a:solidFill>
                <a:latin typeface="Calibri"/>
              </a:rPr>
              <a:t>Vanessa Schafhauser-Kindle 2021</a:t>
            </a:r>
          </a:p>
        </p:txBody>
      </p:sp>
      <p:sp>
        <p:nvSpPr>
          <p:cNvPr id="10" name="Textfeld 9">
            <a:extLst>
              <a:ext uri="{FF2B5EF4-FFF2-40B4-BE49-F238E27FC236}">
                <a16:creationId xmlns:a16="http://schemas.microsoft.com/office/drawing/2014/main" id="{59F42DEC-25F0-475B-86CA-23FD00B7F811}"/>
              </a:ext>
            </a:extLst>
          </p:cNvPr>
          <p:cNvSpPr txBox="1"/>
          <p:nvPr/>
        </p:nvSpPr>
        <p:spPr>
          <a:xfrm>
            <a:off x="2481303" y="1412777"/>
            <a:ext cx="6960367" cy="954107"/>
          </a:xfrm>
          <a:prstGeom prst="rect">
            <a:avLst/>
          </a:prstGeom>
          <a:noFill/>
        </p:spPr>
        <p:txBody>
          <a:bodyPr wrap="square">
            <a:spAutoFit/>
          </a:bodyPr>
          <a:lstStyle/>
          <a:p>
            <a:pPr algn="ctr" defTabSz="457200" fontAlgn="base">
              <a:spcBef>
                <a:spcPct val="0"/>
              </a:spcBef>
              <a:spcAft>
                <a:spcPct val="0"/>
              </a:spcAft>
            </a:pPr>
            <a:endParaRPr lang="de-DE" sz="2800" dirty="0">
              <a:solidFill>
                <a:prstClr val="black"/>
              </a:solidFill>
              <a:latin typeface="Arial" charset="0"/>
              <a:ea typeface="ＭＳ Ｐゴシック" pitchFamily="34" charset="-128"/>
            </a:endParaRPr>
          </a:p>
          <a:p>
            <a:pPr algn="ctr" defTabSz="457200" fontAlgn="base">
              <a:spcBef>
                <a:spcPct val="0"/>
              </a:spcBef>
              <a:spcAft>
                <a:spcPct val="0"/>
              </a:spcAft>
            </a:pPr>
            <a:r>
              <a:rPr lang="de-DE" sz="2800" dirty="0">
                <a:solidFill>
                  <a:prstClr val="black"/>
                </a:solidFill>
                <a:latin typeface="Arial" charset="0"/>
                <a:ea typeface="ＭＳ Ｐゴシック" pitchFamily="34" charset="-128"/>
              </a:rPr>
              <a:t>Vielen Dank für ihre Aufmerksamkeit</a:t>
            </a:r>
            <a:endParaRPr lang="de-CH" sz="2800" dirty="0">
              <a:solidFill>
                <a:prstClr val="black"/>
              </a:solidFill>
              <a:latin typeface="Arial" charset="0"/>
              <a:ea typeface="ＭＳ Ｐゴシック" pitchFamily="34" charset="-128"/>
            </a:endParaRPr>
          </a:p>
        </p:txBody>
      </p:sp>
      <p:sp>
        <p:nvSpPr>
          <p:cNvPr id="6" name="Textfeld 5">
            <a:extLst>
              <a:ext uri="{FF2B5EF4-FFF2-40B4-BE49-F238E27FC236}">
                <a16:creationId xmlns:a16="http://schemas.microsoft.com/office/drawing/2014/main" id="{B94394A1-EFDD-977B-D717-757EC33CF7C3}"/>
              </a:ext>
            </a:extLst>
          </p:cNvPr>
          <p:cNvSpPr txBox="1"/>
          <p:nvPr/>
        </p:nvSpPr>
        <p:spPr>
          <a:xfrm>
            <a:off x="3143672" y="2071924"/>
            <a:ext cx="5328593" cy="3662541"/>
          </a:xfrm>
          <a:prstGeom prst="rect">
            <a:avLst/>
          </a:prstGeom>
          <a:noFill/>
        </p:spPr>
        <p:txBody>
          <a:bodyPr wrap="square">
            <a:spAutoFit/>
          </a:bodyPr>
          <a:lstStyle/>
          <a:p>
            <a:pPr defTabSz="457200" fontAlgn="base">
              <a:spcBef>
                <a:spcPts val="750"/>
              </a:spcBef>
              <a:spcAft>
                <a:spcPts val="1125"/>
              </a:spcAft>
            </a:pPr>
            <a:endParaRPr lang="de-CH" dirty="0">
              <a:solidFill>
                <a:srgbClr val="000000"/>
              </a:solidFill>
              <a:latin typeface="Calibri"/>
              <a:ea typeface="ＭＳ Ｐゴシック" pitchFamily="34" charset="-128"/>
            </a:endParaRPr>
          </a:p>
          <a:p>
            <a:pPr defTabSz="457200" fontAlgn="base">
              <a:spcBef>
                <a:spcPts val="750"/>
              </a:spcBef>
              <a:spcAft>
                <a:spcPts val="1125"/>
              </a:spcAft>
            </a:pPr>
            <a:endParaRPr lang="de-CH" dirty="0">
              <a:solidFill>
                <a:srgbClr val="000000"/>
              </a:solidFill>
              <a:latin typeface="Calibri"/>
              <a:ea typeface="ＭＳ Ｐゴシック" pitchFamily="34" charset="-128"/>
            </a:endParaRPr>
          </a:p>
          <a:p>
            <a:pPr defTabSz="457200" fontAlgn="base">
              <a:spcBef>
                <a:spcPts val="750"/>
              </a:spcBef>
              <a:spcAft>
                <a:spcPts val="1125"/>
              </a:spcAft>
            </a:pPr>
            <a:endParaRPr lang="de-CH" dirty="0">
              <a:solidFill>
                <a:srgbClr val="000000"/>
              </a:solidFill>
              <a:latin typeface="Calibri"/>
              <a:ea typeface="ＭＳ Ｐゴシック" pitchFamily="34" charset="-128"/>
            </a:endParaRPr>
          </a:p>
          <a:p>
            <a:pPr defTabSz="457200" fontAlgn="base">
              <a:spcBef>
                <a:spcPts val="750"/>
              </a:spcBef>
              <a:spcAft>
                <a:spcPts val="1125"/>
              </a:spcAft>
            </a:pPr>
            <a:r>
              <a:rPr lang="de-CH" dirty="0">
                <a:solidFill>
                  <a:srgbClr val="000000"/>
                </a:solidFill>
                <a:latin typeface="Calibri"/>
                <a:ea typeface="ＭＳ Ｐゴシック" pitchFamily="34" charset="-128"/>
              </a:rPr>
              <a:t>KONTAKT</a:t>
            </a:r>
          </a:p>
          <a:p>
            <a:pPr defTabSz="457200" fontAlgn="base">
              <a:lnSpc>
                <a:spcPts val="2040"/>
              </a:lnSpc>
              <a:spcBef>
                <a:spcPts val="750"/>
              </a:spcBef>
              <a:spcAft>
                <a:spcPct val="0"/>
              </a:spcAft>
            </a:pPr>
            <a:r>
              <a:rPr lang="de-CH" dirty="0">
                <a:solidFill>
                  <a:srgbClr val="000000"/>
                </a:solidFill>
                <a:latin typeface="Calibri"/>
                <a:ea typeface="ＭＳ Ｐゴシック" pitchFamily="34" charset="-128"/>
              </a:rPr>
              <a:t>Bahnhofstrasse 16</a:t>
            </a:r>
            <a:br>
              <a:rPr lang="de-CH" dirty="0">
                <a:solidFill>
                  <a:srgbClr val="000000"/>
                </a:solidFill>
                <a:latin typeface="Calibri"/>
                <a:ea typeface="ＭＳ Ｐゴシック" pitchFamily="34" charset="-128"/>
              </a:rPr>
            </a:br>
            <a:r>
              <a:rPr lang="de-CH" dirty="0">
                <a:solidFill>
                  <a:srgbClr val="000000"/>
                </a:solidFill>
                <a:latin typeface="Calibri"/>
                <a:ea typeface="ＭＳ Ｐゴシック" pitchFamily="34" charset="-128"/>
              </a:rPr>
              <a:t>Postfach 740</a:t>
            </a:r>
            <a:br>
              <a:rPr lang="de-CH" dirty="0">
                <a:solidFill>
                  <a:srgbClr val="000000"/>
                </a:solidFill>
                <a:latin typeface="Calibri"/>
                <a:ea typeface="ＭＳ Ｐゴシック" pitchFamily="34" charset="-128"/>
              </a:rPr>
            </a:br>
            <a:r>
              <a:rPr lang="de-CH" dirty="0">
                <a:solidFill>
                  <a:srgbClr val="000000"/>
                </a:solidFill>
                <a:latin typeface="Calibri"/>
                <a:ea typeface="ＭＳ Ｐゴシック" pitchFamily="34" charset="-128"/>
              </a:rPr>
              <a:t>9494 Schaan</a:t>
            </a:r>
          </a:p>
          <a:p>
            <a:pPr defTabSz="457200" fontAlgn="base">
              <a:lnSpc>
                <a:spcPts val="2040"/>
              </a:lnSpc>
              <a:spcBef>
                <a:spcPts val="750"/>
              </a:spcBef>
              <a:spcAft>
                <a:spcPct val="0"/>
              </a:spcAft>
              <a:buFont typeface="Arial" panose="020B0604020202020204" pitchFamily="34" charset="0"/>
              <a:buChar char="•"/>
            </a:pPr>
            <a:r>
              <a:rPr lang="de-CH" b="1" dirty="0">
                <a:solidFill>
                  <a:srgbClr val="FF0000"/>
                </a:solidFill>
                <a:latin typeface="Calibri"/>
                <a:ea typeface="ＭＳ Ｐゴシック" pitchFamily="34" charset="-128"/>
                <a:hlinkClick r:id="rId4">
                  <a:extLst>
                    <a:ext uri="{A12FA001-AC4F-418D-AE19-62706E023703}">
                      <ahyp:hlinkClr xmlns:ahyp="http://schemas.microsoft.com/office/drawing/2018/hyperlinkcolor" val="tx"/>
                    </a:ext>
                  </a:extLst>
                </a:hlinkClick>
              </a:rPr>
              <a:t>+423 230 05 06</a:t>
            </a:r>
            <a:endParaRPr lang="de-CH" dirty="0">
              <a:solidFill>
                <a:srgbClr val="FF0000"/>
              </a:solidFill>
              <a:latin typeface="Calibri"/>
              <a:ea typeface="ＭＳ Ｐゴシック" pitchFamily="34" charset="-128"/>
            </a:endParaRPr>
          </a:p>
          <a:p>
            <a:pPr defTabSz="457200" fontAlgn="base">
              <a:lnSpc>
                <a:spcPts val="2040"/>
              </a:lnSpc>
              <a:spcBef>
                <a:spcPts val="750"/>
              </a:spcBef>
              <a:spcAft>
                <a:spcPct val="0"/>
              </a:spcAft>
              <a:buFont typeface="Arial" panose="020B0604020202020204" pitchFamily="34" charset="0"/>
              <a:buChar char="•"/>
            </a:pPr>
            <a:r>
              <a:rPr lang="de-CH" b="1" dirty="0">
                <a:solidFill>
                  <a:srgbClr val="FF0000"/>
                </a:solidFill>
                <a:latin typeface="Calibri"/>
                <a:ea typeface="ＭＳ Ｐゴシック" pitchFamily="34" charset="-128"/>
                <a:hlinkClick r:id="rId5">
                  <a:extLst>
                    <a:ext uri="{A12FA001-AC4F-418D-AE19-62706E023703}">
                      <ahyp:hlinkClr xmlns:ahyp="http://schemas.microsoft.com/office/drawing/2018/hyperlinkcolor" val="tx"/>
                    </a:ext>
                  </a:extLst>
                </a:hlinkClick>
              </a:rPr>
              <a:t>kit@kit.li</a:t>
            </a:r>
            <a:endParaRPr lang="de-CH" dirty="0">
              <a:solidFill>
                <a:srgbClr val="FF0000"/>
              </a:solidFill>
              <a:latin typeface="Calibri"/>
              <a:ea typeface="ＭＳ Ｐゴシック" pitchFamily="34" charset="-128"/>
            </a:endParaRPr>
          </a:p>
        </p:txBody>
      </p:sp>
    </p:spTree>
    <p:extLst>
      <p:ext uri="{BB962C8B-B14F-4D97-AF65-F5344CB8AC3E}">
        <p14:creationId xmlns:p14="http://schemas.microsoft.com/office/powerpoint/2010/main" val="381211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a:extLst>
              <a:ext uri="{FF2B5EF4-FFF2-40B4-BE49-F238E27FC236}">
                <a16:creationId xmlns:a16="http://schemas.microsoft.com/office/drawing/2014/main" id="{68E2808A-A958-4073-97DC-1EA802438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877" y="1285877"/>
            <a:ext cx="60483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sz="2000" dirty="0"/>
          </a:p>
          <a:p>
            <a:pPr marL="0" indent="0">
              <a:buNone/>
            </a:pPr>
            <a:r>
              <a:rPr lang="de-CH" sz="2000" b="1" dirty="0"/>
              <a:t>Bindungsstile</a:t>
            </a:r>
          </a:p>
          <a:p>
            <a:pPr marL="0" indent="0">
              <a:buNone/>
            </a:pPr>
            <a:endParaRPr lang="de-CH" sz="2000" dirty="0"/>
          </a:p>
          <a:p>
            <a:pPr marL="342900" indent="-342900" algn="l">
              <a:buFont typeface="Arial" panose="020B0604020202020204" pitchFamily="34" charset="0"/>
              <a:buChar char="•"/>
              <a:defRPr/>
            </a:pPr>
            <a:r>
              <a:rPr lang="de-CH" sz="2000" dirty="0">
                <a:latin typeface="Calibri" panose="020F0502020204030204" pitchFamily="34" charset="0"/>
              </a:rPr>
              <a:t>Im Erwachsenenalter zeigt sich Bindung besonders 				                        in partnerschaftlichen Beziehungen</a:t>
            </a:r>
          </a:p>
          <a:p>
            <a:pPr marL="342900" indent="-342900" algn="l">
              <a:buFont typeface="Arial" panose="020B0604020202020204" pitchFamily="34" charset="0"/>
              <a:buChar char="•"/>
              <a:defRPr/>
            </a:pPr>
            <a:r>
              <a:rPr lang="de-CH" sz="2000" dirty="0">
                <a:latin typeface="Calibri" panose="020F0502020204030204" pitchFamily="34" charset="0"/>
              </a:rPr>
              <a:t>Unterscheidung zwischen sicherem und unsicherem 				     Bindungsstil</a:t>
            </a:r>
          </a:p>
          <a:p>
            <a:pPr marL="342900" indent="-342900" algn="l">
              <a:buFont typeface="Arial" panose="020B0604020202020204" pitchFamily="34" charset="0"/>
              <a:buChar char="•"/>
              <a:defRPr/>
            </a:pPr>
            <a:r>
              <a:rPr lang="de-CH" sz="2000" dirty="0">
                <a:latin typeface="Calibri" panose="020F0502020204030204" pitchFamily="34" charset="0"/>
              </a:rPr>
              <a:t>Bindungsstile im Erwachsenenalter als Kombination 				               zweier andauernden Dimensionen: </a:t>
            </a:r>
          </a:p>
          <a:p>
            <a:pPr marL="0" indent="0" algn="l">
              <a:buNone/>
              <a:defRPr/>
            </a:pPr>
            <a:r>
              <a:rPr lang="de-CH" sz="2000" dirty="0">
                <a:latin typeface="Calibri" panose="020F0502020204030204" pitchFamily="34" charset="0"/>
              </a:rPr>
              <a:t>	- Angst vor Trennung</a:t>
            </a:r>
          </a:p>
          <a:p>
            <a:pPr marL="0" indent="0" algn="l">
              <a:buNone/>
              <a:defRPr/>
            </a:pPr>
            <a:r>
              <a:rPr lang="de-CH" sz="2000" dirty="0">
                <a:latin typeface="Calibri" panose="020F0502020204030204" pitchFamily="34" charset="0"/>
              </a:rPr>
              <a:t>	- Vermeidung von Nähe</a:t>
            </a:r>
          </a:p>
          <a:p>
            <a:pPr marL="0" indent="0">
              <a:buNone/>
            </a:pPr>
            <a:endParaRPr lang="de-CH" sz="1400" dirty="0"/>
          </a:p>
          <a:p>
            <a:endParaRPr lang="de-CH" sz="1400" dirty="0"/>
          </a:p>
          <a:p>
            <a:endParaRPr lang="de-CH" sz="1400" dirty="0"/>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3"/>
          <a:stretch>
            <a:fillRect/>
          </a:stretch>
        </p:blipFill>
        <p:spPr>
          <a:xfrm>
            <a:off x="9810628" y="0"/>
            <a:ext cx="2381372" cy="1333569"/>
          </a:xfrm>
          <a:prstGeom prst="rect">
            <a:avLst/>
          </a:prstGeom>
        </p:spPr>
      </p:pic>
      <p:sp>
        <p:nvSpPr>
          <p:cNvPr id="2" name="Textfeld 1">
            <a:extLst>
              <a:ext uri="{FF2B5EF4-FFF2-40B4-BE49-F238E27FC236}">
                <a16:creationId xmlns:a16="http://schemas.microsoft.com/office/drawing/2014/main" id="{2E8F1BA3-1E79-425E-AF3D-F5309668F631}"/>
              </a:ext>
            </a:extLst>
          </p:cNvPr>
          <p:cNvSpPr txBox="1"/>
          <p:nvPr/>
        </p:nvSpPr>
        <p:spPr>
          <a:xfrm>
            <a:off x="7121103" y="5750123"/>
            <a:ext cx="5086773" cy="307777"/>
          </a:xfrm>
          <a:prstGeom prst="rect">
            <a:avLst/>
          </a:prstGeom>
          <a:noFill/>
        </p:spPr>
        <p:txBody>
          <a:bodyPr wrap="square" rtlCol="0">
            <a:spAutoFit/>
          </a:bodyPr>
          <a:lstStyle/>
          <a:p>
            <a:pPr algn="l">
              <a:defRPr/>
            </a:pPr>
            <a:r>
              <a:rPr lang="de-CH" sz="1400" dirty="0">
                <a:latin typeface="Calibri" panose="020F0502020204030204" pitchFamily="34" charset="0"/>
              </a:rPr>
              <a:t>Modell der Erwachsenenbindung (Bartholomew &amp; Horowitz 1991)</a:t>
            </a:r>
          </a:p>
        </p:txBody>
      </p:sp>
    </p:spTree>
    <p:extLst>
      <p:ext uri="{BB962C8B-B14F-4D97-AF65-F5344CB8AC3E}">
        <p14:creationId xmlns:p14="http://schemas.microsoft.com/office/powerpoint/2010/main" val="133767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sz="2000" dirty="0"/>
          </a:p>
          <a:p>
            <a:pPr marL="0" indent="0" algn="l">
              <a:buNone/>
              <a:defRPr/>
            </a:pPr>
            <a:r>
              <a:rPr lang="de-CH" sz="2000" b="1" dirty="0">
                <a:latin typeface="+mj-lt"/>
              </a:rPr>
              <a:t>Sicherer Bindungsstil </a:t>
            </a:r>
            <a:r>
              <a:rPr lang="de-CH" sz="1400" dirty="0">
                <a:latin typeface="+mj-lt"/>
              </a:rPr>
              <a:t>(Buchheim &amp; Strauß, 2002)</a:t>
            </a:r>
            <a:endParaRPr lang="de-CH" sz="1400" dirty="0">
              <a:latin typeface="+mj-lt"/>
              <a:sym typeface="Wingdings 3"/>
            </a:endParaRPr>
          </a:p>
          <a:p>
            <a:pPr algn="l">
              <a:defRPr/>
            </a:pPr>
            <a:endParaRPr lang="de-CH" sz="2000" b="1" dirty="0">
              <a:latin typeface="Calibri" panose="020F0502020204030204" pitchFamily="34" charset="0"/>
            </a:endParaRPr>
          </a:p>
          <a:p>
            <a:pPr marL="342900" indent="-342900" algn="l">
              <a:buFont typeface="Arial" panose="020B0604020202020204" pitchFamily="34" charset="0"/>
              <a:buChar char="•"/>
              <a:defRPr/>
            </a:pPr>
            <a:r>
              <a:rPr lang="de-CH" sz="2000" dirty="0">
                <a:latin typeface="Calibri" panose="020F0502020204030204" pitchFamily="34" charset="0"/>
              </a:rPr>
              <a:t>Wenig Angst vor Zurückweisung und Zulassen von Nähe</a:t>
            </a:r>
          </a:p>
          <a:p>
            <a:pPr marL="342900" indent="-342900" algn="l">
              <a:buFont typeface="Arial" panose="020B0604020202020204" pitchFamily="34" charset="0"/>
              <a:buChar char="•"/>
              <a:defRPr/>
            </a:pPr>
            <a:r>
              <a:rPr lang="de-CH" sz="2000" dirty="0">
                <a:latin typeface="Calibri" panose="020F0502020204030204" pitchFamily="34" charset="0"/>
              </a:rPr>
              <a:t>Verinnerlichtes Gefühl des Selbstwertes, welches nicht von dauernder externer Bestätigung abhängig ist</a:t>
            </a:r>
          </a:p>
          <a:p>
            <a:pPr marL="342900" indent="-342900" algn="l">
              <a:buFont typeface="Arial" panose="020B0604020202020204" pitchFamily="34" charset="0"/>
              <a:buChar char="•"/>
              <a:defRPr/>
            </a:pPr>
            <a:r>
              <a:rPr lang="de-CH" sz="2000" dirty="0">
                <a:latin typeface="Calibri" panose="020F0502020204030204" pitchFamily="34" charset="0"/>
              </a:rPr>
              <a:t>Andere werden als verfügbar und unterstützend angesehen</a:t>
            </a:r>
          </a:p>
          <a:p>
            <a:pPr marL="342900" indent="-342900" algn="l">
              <a:buFont typeface="Arial" panose="020B0604020202020204" pitchFamily="34" charset="0"/>
              <a:buChar char="•"/>
              <a:defRPr/>
            </a:pPr>
            <a:r>
              <a:rPr lang="de-CH" sz="2000" dirty="0">
                <a:latin typeface="Calibri" panose="020F0502020204030204" pitchFamily="34" charset="0"/>
              </a:rPr>
              <a:t>Fähigkeit, nahe Beziehungen einzugehen und aufrechtzuerhalten</a:t>
            </a:r>
          </a:p>
          <a:p>
            <a:pPr marL="342900" indent="-342900" algn="l">
              <a:buFont typeface="Arial" panose="020B0604020202020204" pitchFamily="34" charset="0"/>
              <a:buChar char="•"/>
              <a:defRPr/>
            </a:pPr>
            <a:r>
              <a:rPr lang="de-CH" sz="2000" dirty="0">
                <a:latin typeface="Calibri" panose="020F0502020204030204" pitchFamily="34" charset="0"/>
              </a:rPr>
              <a:t>Aktive Suche nach Nähe und Unterstützung ohne sich dabei von den Erwartungen anderer abhängig zu machen</a:t>
            </a:r>
          </a:p>
          <a:p>
            <a:pPr marL="342900" indent="-342900" algn="l">
              <a:buFont typeface="Arial" panose="020B0604020202020204" pitchFamily="34" charset="0"/>
              <a:buChar char="•"/>
              <a:defRPr/>
            </a:pPr>
            <a:r>
              <a:rPr lang="de-CH" sz="2000" dirty="0">
                <a:latin typeface="Calibri" panose="020F0502020204030204" pitchFamily="34" charset="0"/>
              </a:rPr>
              <a:t>Hohes Mass an Autonomie</a:t>
            </a:r>
          </a:p>
          <a:p>
            <a:pPr marL="0" indent="0">
              <a:buNone/>
            </a:pPr>
            <a:endParaRPr lang="de-CH" sz="1400" dirty="0"/>
          </a:p>
          <a:p>
            <a:endParaRPr lang="de-CH" sz="1400" dirty="0"/>
          </a:p>
          <a:p>
            <a:endParaRPr lang="de-CH" sz="1400" dirty="0"/>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pic>
        <p:nvPicPr>
          <p:cNvPr id="5" name="Picture 2">
            <a:extLst>
              <a:ext uri="{FF2B5EF4-FFF2-40B4-BE49-F238E27FC236}">
                <a16:creationId xmlns:a16="http://schemas.microsoft.com/office/drawing/2014/main" id="{DF35A7BE-BF4E-4ABA-B3DB-6C601B9E1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937" y="374008"/>
            <a:ext cx="299085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41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sz="2000" dirty="0"/>
          </a:p>
          <a:p>
            <a:pPr marL="0" indent="0" algn="l">
              <a:buNone/>
              <a:defRPr/>
            </a:pPr>
            <a:r>
              <a:rPr lang="de-CH" sz="2000" b="1" dirty="0"/>
              <a:t>Ängstlicher Bindungsstil </a:t>
            </a:r>
            <a:r>
              <a:rPr lang="de-CH" sz="1400" dirty="0"/>
              <a:t>(</a:t>
            </a:r>
            <a:r>
              <a:rPr lang="de-CH" sz="1400" dirty="0" err="1"/>
              <a:t>Steffanowski</a:t>
            </a:r>
            <a:r>
              <a:rPr lang="de-CH" sz="1400" dirty="0"/>
              <a:t>, 2000)</a:t>
            </a:r>
          </a:p>
          <a:p>
            <a:pPr algn="l">
              <a:defRPr/>
            </a:pPr>
            <a:endParaRPr lang="de-CH" sz="2000" b="1" dirty="0">
              <a:latin typeface="Calibri" panose="020F0502020204030204" pitchFamily="34" charset="0"/>
            </a:endParaRPr>
          </a:p>
          <a:p>
            <a:pPr marL="342900" indent="-342900" algn="l">
              <a:buFont typeface="Arial" panose="020B0604020202020204" pitchFamily="34" charset="0"/>
              <a:buChar char="•"/>
              <a:defRPr/>
            </a:pPr>
            <a:r>
              <a:rPr lang="de-CH" sz="2000" dirty="0">
                <a:latin typeface="Calibri" panose="020F0502020204030204" pitchFamily="34" charset="0"/>
              </a:rPr>
              <a:t>Ausgeprägte Angst vor Zurückweisung, aber Zulassen von Nähe</a:t>
            </a:r>
          </a:p>
          <a:p>
            <a:pPr marL="342900" indent="-342900" algn="l">
              <a:buFont typeface="Arial" panose="020B0604020202020204" pitchFamily="34" charset="0"/>
              <a:buChar char="•"/>
              <a:defRPr/>
            </a:pPr>
            <a:r>
              <a:rPr lang="de-CH" sz="2000" dirty="0">
                <a:latin typeface="Calibri" panose="020F0502020204030204" pitchFamily="34" charset="0"/>
              </a:rPr>
              <a:t>Personen sehen sich selbst nicht als liebenswert an</a:t>
            </a:r>
          </a:p>
          <a:p>
            <a:pPr marL="342900" indent="-342900" algn="l">
              <a:buFont typeface="Arial" panose="020B0604020202020204" pitchFamily="34" charset="0"/>
              <a:buChar char="•"/>
              <a:defRPr/>
            </a:pPr>
            <a:r>
              <a:rPr lang="de-CH" sz="2000" dirty="0">
                <a:latin typeface="Calibri" panose="020F0502020204030204" pitchFamily="34" charset="0"/>
              </a:rPr>
              <a:t>Neigung, sich übermäßig in engen Beziehungen zu engagieren mit der Hoffnung auf Selbstbestätigung</a:t>
            </a:r>
          </a:p>
          <a:p>
            <a:pPr marL="342900" indent="-342900" algn="l">
              <a:buFont typeface="Arial" panose="020B0604020202020204" pitchFamily="34" charset="0"/>
              <a:buChar char="•"/>
              <a:defRPr/>
            </a:pPr>
            <a:r>
              <a:rPr lang="de-CH" sz="2000" dirty="0">
                <a:latin typeface="Calibri" panose="020F0502020204030204" pitchFamily="34" charset="0"/>
              </a:rPr>
              <a:t>Tendenz, andere zu idealisieren und sich von ihnen abhängig zu machen</a:t>
            </a:r>
          </a:p>
          <a:p>
            <a:pPr marL="342900" indent="-342900" algn="l">
              <a:buFont typeface="Arial" panose="020B0604020202020204" pitchFamily="34" charset="0"/>
              <a:buChar char="•"/>
              <a:defRPr/>
            </a:pPr>
            <a:endParaRPr lang="de-CH" sz="2000" dirty="0">
              <a:latin typeface="Calibri" panose="020F0502020204030204" pitchFamily="34" charset="0"/>
            </a:endParaRPr>
          </a:p>
          <a:p>
            <a:pPr marL="0" indent="0" algn="l">
              <a:buNone/>
              <a:defRPr/>
            </a:pPr>
            <a:r>
              <a:rPr lang="de-CH" sz="2000" dirty="0">
                <a:latin typeface="Calibri" panose="020F0502020204030204" pitchFamily="34" charset="0"/>
                <a:sym typeface="Wingdings" panose="05000000000000000000" pitchFamily="2" charset="2"/>
              </a:rPr>
              <a:t> Mögliche Stressreaktion, etwa bei psychischen Erkrankungen: klammern</a:t>
            </a:r>
            <a:endParaRPr lang="de-CH" sz="2000" dirty="0">
              <a:latin typeface="Calibri" panose="020F0502020204030204" pitchFamily="34" charset="0"/>
            </a:endParaRPr>
          </a:p>
          <a:p>
            <a:pPr marL="0" indent="0">
              <a:buNone/>
            </a:pPr>
            <a:endParaRPr lang="de-CH" sz="1400" dirty="0"/>
          </a:p>
          <a:p>
            <a:endParaRPr lang="de-CH" sz="1400" dirty="0"/>
          </a:p>
          <a:p>
            <a:endParaRPr lang="de-CH" sz="1400" dirty="0"/>
          </a:p>
        </p:txBody>
      </p:sp>
      <p:pic>
        <p:nvPicPr>
          <p:cNvPr id="5" name="Picture 2">
            <a:extLst>
              <a:ext uri="{FF2B5EF4-FFF2-40B4-BE49-F238E27FC236}">
                <a16:creationId xmlns:a16="http://schemas.microsoft.com/office/drawing/2014/main" id="{DB862F3D-9FCA-481F-9A8C-5D9906B3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937" y="374008"/>
            <a:ext cx="299085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a:extLst>
              <a:ext uri="{FF2B5EF4-FFF2-40B4-BE49-F238E27FC236}">
                <a16:creationId xmlns:a16="http://schemas.microsoft.com/office/drawing/2014/main" id="{C049B5B4-69A0-4F06-8147-9C430655CED5}"/>
              </a:ext>
            </a:extLst>
          </p:cNvPr>
          <p:cNvSpPr/>
          <p:nvPr/>
        </p:nvSpPr>
        <p:spPr>
          <a:xfrm>
            <a:off x="9749671" y="508110"/>
            <a:ext cx="880533" cy="196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B24D4AE2-48D2-4DA0-8594-F6F2A8547D6F}"/>
              </a:ext>
            </a:extLst>
          </p:cNvPr>
          <p:cNvSpPr/>
          <p:nvPr/>
        </p:nvSpPr>
        <p:spPr>
          <a:xfrm>
            <a:off x="10832254" y="1363980"/>
            <a:ext cx="880533" cy="196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1692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sz="2000" dirty="0"/>
          </a:p>
          <a:p>
            <a:pPr marL="0" indent="0" algn="l">
              <a:buNone/>
              <a:defRPr/>
            </a:pPr>
            <a:r>
              <a:rPr lang="de-CH" sz="2000" b="1" dirty="0"/>
              <a:t>Vermeidender Bindungsstil </a:t>
            </a:r>
          </a:p>
          <a:p>
            <a:pPr algn="l">
              <a:defRPr/>
            </a:pPr>
            <a:endParaRPr lang="de-CH" sz="2000" b="1" dirty="0">
              <a:latin typeface="Calibri" panose="020F0502020204030204" pitchFamily="34" charset="0"/>
            </a:endParaRPr>
          </a:p>
          <a:p>
            <a:pPr marL="342900" indent="-342900" algn="l">
              <a:buFont typeface="Arial" panose="020B0604020202020204" pitchFamily="34" charset="0"/>
              <a:buChar char="•"/>
              <a:defRPr/>
            </a:pPr>
            <a:r>
              <a:rPr lang="de-CH" sz="2000" dirty="0">
                <a:latin typeface="Calibri" panose="020F0502020204030204" pitchFamily="34" charset="0"/>
              </a:rPr>
              <a:t>Wenig Angst vor Zurückweisung, aber kein Zulassen von Nähe</a:t>
            </a:r>
          </a:p>
          <a:p>
            <a:pPr marL="342900" indent="-342900" algn="l">
              <a:buFont typeface="Arial" panose="020B0604020202020204" pitchFamily="34" charset="0"/>
              <a:buChar char="•"/>
              <a:defRPr/>
            </a:pPr>
            <a:r>
              <a:rPr lang="de-CH" sz="2000" dirty="0">
                <a:latin typeface="Calibri" panose="020F0502020204030204" pitchFamily="34" charset="0"/>
              </a:rPr>
              <a:t>Nähe wird aus Angst vor Zurückweisung unter Betonung der eigenen Unabhängigkeit vermieden</a:t>
            </a:r>
          </a:p>
          <a:p>
            <a:pPr marL="342900" indent="-342900" algn="l">
              <a:buFont typeface="Arial" panose="020B0604020202020204" pitchFamily="34" charset="0"/>
              <a:buChar char="•"/>
              <a:defRPr/>
            </a:pPr>
            <a:endParaRPr lang="de-CH" sz="2000" dirty="0">
              <a:latin typeface="Calibri" panose="020F0502020204030204" pitchFamily="34" charset="0"/>
            </a:endParaRPr>
          </a:p>
          <a:p>
            <a:pPr marL="0" indent="0" algn="l">
              <a:buNone/>
              <a:defRPr/>
            </a:pPr>
            <a:r>
              <a:rPr lang="de-CH" sz="2000" dirty="0">
                <a:latin typeface="Calibri" panose="020F0502020204030204" pitchFamily="34" charset="0"/>
                <a:sym typeface="Wingdings" panose="05000000000000000000" pitchFamily="2" charset="2"/>
              </a:rPr>
              <a:t> Mögliche Stressreaktion, etwa bei psychischen Erkrankungen: Rückzug, Mauern</a:t>
            </a:r>
            <a:endParaRPr lang="de-CH" sz="2000" dirty="0">
              <a:latin typeface="Calibri" panose="020F0502020204030204" pitchFamily="34" charset="0"/>
            </a:endParaRPr>
          </a:p>
          <a:p>
            <a:pPr marL="0" indent="0">
              <a:buNone/>
            </a:pPr>
            <a:endParaRPr lang="de-CH" sz="1400" dirty="0"/>
          </a:p>
          <a:p>
            <a:endParaRPr lang="de-CH" sz="1400" dirty="0"/>
          </a:p>
          <a:p>
            <a:endParaRPr lang="de-CH" sz="1400" dirty="0"/>
          </a:p>
        </p:txBody>
      </p:sp>
      <p:pic>
        <p:nvPicPr>
          <p:cNvPr id="5" name="Picture 2">
            <a:extLst>
              <a:ext uri="{FF2B5EF4-FFF2-40B4-BE49-F238E27FC236}">
                <a16:creationId xmlns:a16="http://schemas.microsoft.com/office/drawing/2014/main" id="{DB862F3D-9FCA-481F-9A8C-5D9906B3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937" y="374008"/>
            <a:ext cx="299085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a:extLst>
              <a:ext uri="{FF2B5EF4-FFF2-40B4-BE49-F238E27FC236}">
                <a16:creationId xmlns:a16="http://schemas.microsoft.com/office/drawing/2014/main" id="{C049B5B4-69A0-4F06-8147-9C430655CED5}"/>
              </a:ext>
            </a:extLst>
          </p:cNvPr>
          <p:cNvSpPr/>
          <p:nvPr/>
        </p:nvSpPr>
        <p:spPr>
          <a:xfrm>
            <a:off x="9749671" y="2187890"/>
            <a:ext cx="880533" cy="196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B24D4AE2-48D2-4DA0-8594-F6F2A8547D6F}"/>
              </a:ext>
            </a:extLst>
          </p:cNvPr>
          <p:cNvSpPr/>
          <p:nvPr/>
        </p:nvSpPr>
        <p:spPr>
          <a:xfrm>
            <a:off x="8698658" y="1363980"/>
            <a:ext cx="880533" cy="196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6954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sz="2400" dirty="0"/>
              <a:t>Grundlagen</a:t>
            </a:r>
            <a:endParaRPr lang="de-CH"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8CCCB344-9350-42C7-A49D-93BEC2698037}"/>
              </a:ext>
            </a:extLst>
          </p:cNvPr>
          <p:cNvPicPr>
            <a:picLocks noChangeAspect="1"/>
          </p:cNvPicPr>
          <p:nvPr/>
        </p:nvPicPr>
        <p:blipFill>
          <a:blip r:embed="rId2"/>
          <a:stretch>
            <a:fillRect/>
          </a:stretch>
        </p:blipFill>
        <p:spPr>
          <a:xfrm>
            <a:off x="9810628" y="0"/>
            <a:ext cx="2381372" cy="1333569"/>
          </a:xfrm>
          <a:prstGeom prst="rect">
            <a:avLst/>
          </a:prstGeom>
        </p:spPr>
      </p:pic>
      <p:sp>
        <p:nvSpPr>
          <p:cNvPr id="9" name="Untertitel 2"/>
          <p:cNvSpPr txBox="1">
            <a:spLocks/>
          </p:cNvSpPr>
          <p:nvPr/>
        </p:nvSpPr>
        <p:spPr>
          <a:xfrm>
            <a:off x="711199" y="1397000"/>
            <a:ext cx="10651067" cy="5046132"/>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sz="2000" dirty="0"/>
          </a:p>
          <a:p>
            <a:pPr marL="0" indent="0" algn="l">
              <a:buNone/>
              <a:defRPr/>
            </a:pPr>
            <a:r>
              <a:rPr lang="de-CH" sz="2000" b="1" dirty="0"/>
              <a:t>Ängstlich-vermeidender Bindungsstil </a:t>
            </a:r>
          </a:p>
          <a:p>
            <a:pPr algn="l">
              <a:defRPr/>
            </a:pPr>
            <a:endParaRPr lang="de-CH" sz="2000" b="1" dirty="0">
              <a:latin typeface="Calibri" panose="020F0502020204030204" pitchFamily="34" charset="0"/>
            </a:endParaRPr>
          </a:p>
          <a:p>
            <a:pPr marL="342900" indent="-342900" algn="l">
              <a:buFont typeface="Arial" panose="020B0604020202020204" pitchFamily="34" charset="0"/>
              <a:buChar char="•"/>
              <a:defRPr/>
            </a:pPr>
            <a:r>
              <a:rPr lang="de-CH" sz="2000" dirty="0">
                <a:latin typeface="Calibri" panose="020F0502020204030204" pitchFamily="34" charset="0"/>
              </a:rPr>
              <a:t>Ausgeprägte Angst vor Zurückweisung und kein Zulassen von Nähe</a:t>
            </a:r>
          </a:p>
          <a:p>
            <a:pPr marL="342900" indent="-342900" algn="l">
              <a:buFont typeface="Arial" panose="020B0604020202020204" pitchFamily="34" charset="0"/>
              <a:buChar char="•"/>
              <a:defRPr/>
            </a:pPr>
            <a:r>
              <a:rPr lang="de-CH" sz="2000" dirty="0">
                <a:latin typeface="Calibri" panose="020F0502020204030204" pitchFamily="34" charset="0"/>
              </a:rPr>
              <a:t>Starkes Misstrauen</a:t>
            </a:r>
          </a:p>
          <a:p>
            <a:pPr marL="342900" indent="-342900" algn="l">
              <a:buFont typeface="Arial" panose="020B0604020202020204" pitchFamily="34" charset="0"/>
              <a:buChar char="•"/>
              <a:defRPr/>
            </a:pPr>
            <a:r>
              <a:rPr lang="de-CH" sz="2000" dirty="0">
                <a:latin typeface="Calibri" panose="020F0502020204030204" pitchFamily="34" charset="0"/>
              </a:rPr>
              <a:t>Vermeiden engerer Beziehungen aus Angst vor Zurückweisung bei gleichzeitigem Wunsch danach</a:t>
            </a:r>
          </a:p>
          <a:p>
            <a:pPr marL="342900" indent="-342900" algn="l">
              <a:buFont typeface="Arial" panose="020B0604020202020204" pitchFamily="34" charset="0"/>
              <a:buChar char="•"/>
              <a:defRPr/>
            </a:pPr>
            <a:r>
              <a:rPr lang="de-CH" sz="2000" dirty="0">
                <a:latin typeface="Calibri" panose="020F0502020204030204" pitchFamily="34" charset="0"/>
              </a:rPr>
              <a:t>Geringes Selbstvertrauen</a:t>
            </a:r>
          </a:p>
          <a:p>
            <a:pPr marL="342900" indent="-342900" algn="l">
              <a:buFont typeface="Arial" panose="020B0604020202020204" pitchFamily="34" charset="0"/>
              <a:buChar char="•"/>
              <a:defRPr/>
            </a:pPr>
            <a:endParaRPr lang="de-CH" sz="2000" dirty="0">
              <a:latin typeface="Calibri" panose="020F0502020204030204" pitchFamily="34" charset="0"/>
            </a:endParaRPr>
          </a:p>
          <a:p>
            <a:pPr marL="0" indent="0" algn="l">
              <a:buNone/>
              <a:defRPr/>
            </a:pPr>
            <a:r>
              <a:rPr lang="de-CH" sz="2000" dirty="0">
                <a:latin typeface="Calibri" panose="020F0502020204030204" pitchFamily="34" charset="0"/>
                <a:sym typeface="Wingdings" panose="05000000000000000000" pitchFamily="2" charset="2"/>
              </a:rPr>
              <a:t> Mögliche Stressreaktion, etwa bei psychischen Erkrankungen: Rückzug, Ambivalenz, Aggression </a:t>
            </a:r>
            <a:endParaRPr lang="de-CH" sz="2000" dirty="0">
              <a:latin typeface="Calibri" panose="020F0502020204030204" pitchFamily="34" charset="0"/>
            </a:endParaRPr>
          </a:p>
          <a:p>
            <a:pPr marL="0" indent="0">
              <a:buNone/>
            </a:pPr>
            <a:endParaRPr lang="de-CH" sz="1400" dirty="0"/>
          </a:p>
          <a:p>
            <a:endParaRPr lang="de-CH" sz="1400" dirty="0"/>
          </a:p>
          <a:p>
            <a:endParaRPr lang="de-CH" sz="1400" dirty="0"/>
          </a:p>
        </p:txBody>
      </p:sp>
      <p:pic>
        <p:nvPicPr>
          <p:cNvPr id="5" name="Picture 2">
            <a:extLst>
              <a:ext uri="{FF2B5EF4-FFF2-40B4-BE49-F238E27FC236}">
                <a16:creationId xmlns:a16="http://schemas.microsoft.com/office/drawing/2014/main" id="{DB862F3D-9FCA-481F-9A8C-5D9906B3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937" y="374008"/>
            <a:ext cx="299085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a:extLst>
              <a:ext uri="{FF2B5EF4-FFF2-40B4-BE49-F238E27FC236}">
                <a16:creationId xmlns:a16="http://schemas.microsoft.com/office/drawing/2014/main" id="{C049B5B4-69A0-4F06-8147-9C430655CED5}"/>
              </a:ext>
            </a:extLst>
          </p:cNvPr>
          <p:cNvSpPr/>
          <p:nvPr/>
        </p:nvSpPr>
        <p:spPr>
          <a:xfrm>
            <a:off x="9749671" y="2187890"/>
            <a:ext cx="880533" cy="196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B24D4AE2-48D2-4DA0-8594-F6F2A8547D6F}"/>
              </a:ext>
            </a:extLst>
          </p:cNvPr>
          <p:cNvSpPr/>
          <p:nvPr/>
        </p:nvSpPr>
        <p:spPr>
          <a:xfrm>
            <a:off x="10859338" y="1363980"/>
            <a:ext cx="880533" cy="196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36708216"/>
      </p:ext>
    </p:extLst>
  </p:cSld>
  <p:clrMapOvr>
    <a:masterClrMapping/>
  </p:clrMapOvr>
</p:sld>
</file>

<file path=ppt/theme/theme1.xml><?xml version="1.0" encoding="utf-8"?>
<a:theme xmlns:a="http://schemas.openxmlformats.org/drawingml/2006/main" name="Office">
  <a:themeElements>
    <a:clrScheme name="PSG 2022">
      <a:dk1>
        <a:sysClr val="windowText" lastClr="000000"/>
      </a:dk1>
      <a:lt1>
        <a:sysClr val="window" lastClr="FFFFFF"/>
      </a:lt1>
      <a:dk2>
        <a:srgbClr val="718075"/>
      </a:dk2>
      <a:lt2>
        <a:srgbClr val="E6E6E6"/>
      </a:lt2>
      <a:accent1>
        <a:srgbClr val="CCACB1"/>
      </a:accent1>
      <a:accent2>
        <a:srgbClr val="DED7B1"/>
      </a:accent2>
      <a:accent3>
        <a:srgbClr val="7FC9C5"/>
      </a:accent3>
      <a:accent4>
        <a:srgbClr val="A6A6CF"/>
      </a:accent4>
      <a:accent5>
        <a:srgbClr val="EA907A"/>
      </a:accent5>
      <a:accent6>
        <a:srgbClr val="6F94A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_Powerpoint.potx" id="{3F94E9BE-80B6-42F4-BED3-A03556812418}" vid="{D2060C13-B52C-4595-B116-6264959C3B2D}"/>
    </a:ext>
  </a:ext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GW" ma:contentTypeID="0x010100F488EBAA86FA420BA4D470AC048A6EF7002471EC33AEE5FF4E993CDDA2A2FA73E7" ma:contentTypeVersion="1270" ma:contentTypeDescription="" ma:contentTypeScope="" ma:versionID="0bb082e927c05c053bfdcc2613104865">
  <xsd:schema xmlns:xsd="http://www.w3.org/2001/XMLSchema" xmlns:xs="http://www.w3.org/2001/XMLSchema" xmlns:p="http://schemas.microsoft.com/office/2006/metadata/properties" xmlns:ns2="2ef1dbf3-cff7-4bc1-bb6e-01ac86afa7cf" targetNamespace="http://schemas.microsoft.com/office/2006/metadata/properties" ma:root="true" ma:fieldsID="a704919d21c959b4a5a320186714794d" ns2:_="">
    <xsd:import namespace="2ef1dbf3-cff7-4bc1-bb6e-01ac86afa7c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1dbf3-cff7-4bc1-bb6e-01ac86afa7cf" elementFormDefault="qualified">
    <xsd:import namespace="http://schemas.microsoft.com/office/2006/documentManagement/types"/>
    <xsd:import namespace="http://schemas.microsoft.com/office/infopath/2007/PartnerControls"/>
    <xsd:element name="_dlc_DocId" ma:index="3" nillable="true" ma:displayName="Wert der Dokument-ID" ma:description="Der Wert der diesem Element zugewiesenen Dokument-ID." ma:hidden="true" ma:internalName="_dlc_DocId" ma:readOnly="false">
      <xsd:simpleType>
        <xsd:restriction base="dms:Text"/>
      </xsd:simpleType>
    </xsd:element>
    <xsd:element name="_dlc_DocIdUrl" ma:index="4" nillable="true" ma:displayName="Dokument-ID" ma:description="Permanenter Hyperlink zu diesem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 nillable="true" ma:displayName="Beständige ID" ma:description="ID beim Hinzufügen beibehalten."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2" ma:displayName="Dokument 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DocumentNameEventReceiverItemAdded</Name>
    <Synchronization>Synchronous</Synchronization>
    <Type>10001</Type>
    <SequenceNumber>100</SequenceNumber>
    <Url/>
    <Assembly>GridSoft.Psych.Intranet, Version=1.0.0.0, Culture=neutral, PublicKeyToken=2ce81ead9dbbd4a4</Assembly>
    <Class>GridSoft.Psych.Intranet.EventReceiver.DocumentNameEventReceiver</Class>
    <Data/>
    <Filter/>
  </Receiver>
  <Receiver>
    <Name>DocumentNameEventReceiverItemUpdated</Name>
    <Synchronization>Synchronous</Synchronization>
    <Type>10002</Type>
    <SequenceNumber>100</SequenceNumber>
    <Url/>
    <Assembly>GridSoft.Psych.Intranet, Version=1.0.0.0, Culture=neutral, PublicKeyToken=2ce81ead9dbbd4a4</Assembly>
    <Class>GridSoft.Psych.Intranet.EventReceiver.DocumentNameEventReceiver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2ef1dbf3-cff7-4bc1-bb6e-01ac86afa7cf">RVSPV454KDMT-1510143313-1062</_dlc_DocId>
    <_dlc_DocIdUrl xmlns="2ef1dbf3-cff7-4bc1-bb6e-01ac86afa7cf">
      <Url>http://intranet.psych.ch/gruppen/ukomm/_layouts/15/DocIdRedir.aspx?ID=RVSPV454KDMT-1510143313-1062</Url>
      <Description>RVSPV454KDMT-1510143313-1062</Description>
    </_dlc_DocIdUrl>
    <_dlc_DocIdPersistId xmlns="2ef1dbf3-cff7-4bc1-bb6e-01ac86afa7c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BDA3B-14E6-434D-A0F5-12F35A834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1dbf3-cff7-4bc1-bb6e-01ac86afa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1C2BC0-528D-4631-A317-6FD06BBD1701}">
  <ds:schemaRefs>
    <ds:schemaRef ds:uri="http://schemas.microsoft.com/sharepoint/events"/>
  </ds:schemaRefs>
</ds:datastoreItem>
</file>

<file path=customXml/itemProps3.xml><?xml version="1.0" encoding="utf-8"?>
<ds:datastoreItem xmlns:ds="http://schemas.openxmlformats.org/officeDocument/2006/customXml" ds:itemID="{BD196E8C-C0F9-455F-98A3-A2F7103E0712}">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ef1dbf3-cff7-4bc1-bb6e-01ac86afa7cf"/>
    <ds:schemaRef ds:uri="http://www.w3.org/XML/1998/namespace"/>
    <ds:schemaRef ds:uri="http://purl.org/dc/dcmitype/"/>
  </ds:schemaRefs>
</ds:datastoreItem>
</file>

<file path=customXml/itemProps4.xml><?xml version="1.0" encoding="utf-8"?>
<ds:datastoreItem xmlns:ds="http://schemas.openxmlformats.org/officeDocument/2006/customXml" ds:itemID="{388C0E13-410A-4A02-892B-0E758C6A93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2728</Words>
  <Application>Microsoft Macintosh PowerPoint</Application>
  <PresentationFormat>Breitbild</PresentationFormat>
  <Paragraphs>509</Paragraphs>
  <Slides>49</Slides>
  <Notes>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49</vt:i4>
      </vt:variant>
    </vt:vector>
  </HeadingPairs>
  <TitlesOfParts>
    <vt:vector size="54" baseType="lpstr">
      <vt:lpstr>ＭＳ Ｐゴシック</vt:lpstr>
      <vt:lpstr>Arial</vt:lpstr>
      <vt:lpstr>Calibri</vt:lpstr>
      <vt:lpstr>Office</vt:lpstr>
      <vt:lpstr>1_Office-Design</vt:lpstr>
      <vt:lpstr>«Wenn Nähe zur Belastung wird – Angehörige psychisch kranker Menschen am Limit» </vt:lpstr>
      <vt:lpstr>Agenda</vt:lpstr>
      <vt:lpstr>Grundlagen</vt:lpstr>
      <vt:lpstr>Grundlagen</vt:lpstr>
      <vt:lpstr>Grundlagen</vt:lpstr>
      <vt:lpstr>Grundlagen</vt:lpstr>
      <vt:lpstr>Grundlagen</vt:lpstr>
      <vt:lpstr>Grundlagen</vt:lpstr>
      <vt:lpstr>Grundlagen</vt:lpstr>
      <vt:lpstr>Grundlagen</vt:lpstr>
      <vt:lpstr>Grundlagen</vt:lpstr>
      <vt:lpstr>«We-Disease», gemeinsam im selben Boot Guy Bodenmann </vt:lpstr>
      <vt:lpstr>«We-Disease», gemeinsam im selben Boot Guy Bodenmann </vt:lpstr>
      <vt:lpstr>«We-Disease», gemeinsam im selben Boot Guy Bodenmann </vt:lpstr>
      <vt:lpstr>«We-Disease», gemeinsam im selben Boot Guy Bodenmann </vt:lpstr>
      <vt:lpstr>«We-Disease», gemeinsam im selben Boot Guy Bodenmann </vt:lpstr>
      <vt:lpstr>«We-Disease», gemeinsam im selben Boot Guy Bodenmann </vt:lpstr>
      <vt:lpstr>«We-Disease», gemeinsam im selben Boot Guy Bodenmann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ich als Angehörige:r tun?   </vt:lpstr>
      <vt:lpstr>Was kann die Psychiatrie für Angehörige tun?  </vt:lpstr>
      <vt:lpstr>Was kann die Psychiatrie für Angehörige tun?  </vt:lpstr>
      <vt:lpstr>Was kann die Psychiatrie für Angehörige tun?  </vt:lpstr>
      <vt:lpstr>Was kann die Psychiatrie für Angehörige tun?  </vt:lpstr>
      <vt:lpstr>Was kann die Psychiatrie für Angehörige tun?  </vt:lpstr>
      <vt:lpstr>Hilfen</vt:lpstr>
      <vt:lpstr>PowerPoint-Präsentation</vt:lpstr>
      <vt:lpstr>PowerPoint-Präsentation</vt:lpstr>
      <vt:lpstr>PowerPoint-Präsentation</vt:lpstr>
      <vt:lpstr> Geschichte des KIT Liechtenstein</vt:lpstr>
      <vt:lpstr>  Organisation</vt:lpstr>
      <vt:lpstr>  Was macht das KIT?</vt:lpstr>
      <vt:lpstr>  Einsatzspektrum</vt:lpstr>
      <vt:lpstr>  KIT – für wen?</vt:lpstr>
      <vt:lpstr> Aufgebot</vt:lpstr>
      <vt:lpstr> Ereignisse        </vt:lpstr>
      <vt:lpstr> Uhrzeitenstatistik</vt:lpstr>
      <vt:lpstr>    </vt:lpstr>
    </vt:vector>
  </TitlesOfParts>
  <Manager/>
  <Company>SSC-IT Psych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verhalte ich mich in einer Krisensituation zu Hause?»</dc:title>
  <dc:subject/>
  <dc:creator>Lampert Thomas HCARE-PDS</dc:creator>
  <cp:keywords/>
  <dc:description/>
  <cp:lastModifiedBy>Ulrike Hoop</cp:lastModifiedBy>
  <cp:revision>51</cp:revision>
  <dcterms:created xsi:type="dcterms:W3CDTF">2023-02-01T12:57:35Z</dcterms:created>
  <dcterms:modified xsi:type="dcterms:W3CDTF">2025-10-15T20:39:11Z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_dlc_DocIdItemGuid">
    <vt:lpwstr>0a822d0c-fbf4-40f0-a556-cfa28504fe49</vt:lpwstr>
  </property>
  <property fmtid="{D5CDD505-2E9C-101B-9397-08002B2CF9AE}" pid="4" name="ContentTypeId">
    <vt:lpwstr>0x010100F488EBAA86FA420BA4D470AC048A6EF7002471EC33AEE5FF4E993CDDA2A2FA73E7</vt:lpwstr>
  </property>
</Properties>
</file>